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72" r:id="rId4"/>
  </p:sldMasterIdLst>
  <p:notesMasterIdLst>
    <p:notesMasterId r:id="rId26"/>
  </p:notesMasterIdLst>
  <p:sldIdLst>
    <p:sldId id="315" r:id="rId5"/>
    <p:sldId id="307" r:id="rId6"/>
    <p:sldId id="316" r:id="rId7"/>
    <p:sldId id="317" r:id="rId8"/>
    <p:sldId id="320" r:id="rId9"/>
    <p:sldId id="318" r:id="rId10"/>
    <p:sldId id="336" r:id="rId11"/>
    <p:sldId id="319" r:id="rId12"/>
    <p:sldId id="324" r:id="rId13"/>
    <p:sldId id="331" r:id="rId14"/>
    <p:sldId id="335" r:id="rId15"/>
    <p:sldId id="327" r:id="rId16"/>
    <p:sldId id="321" r:id="rId17"/>
    <p:sldId id="334" r:id="rId18"/>
    <p:sldId id="326" r:id="rId19"/>
    <p:sldId id="330" r:id="rId20"/>
    <p:sldId id="329" r:id="rId21"/>
    <p:sldId id="323" r:id="rId22"/>
    <p:sldId id="309" r:id="rId23"/>
    <p:sldId id="328" r:id="rId24"/>
    <p:sldId id="280" r:id="rId25"/>
  </p:sldIdLst>
  <p:sldSz cx="12192000" cy="6858000"/>
  <p:notesSz cx="6858000" cy="9144000"/>
  <p:embeddedFontLst>
    <p:embeddedFont>
      <p:font typeface="Grandview Display" panose="020B0502040204020203" pitchFamily="34" charset="0"/>
      <p:regular r:id="rId27"/>
      <p:italic r:id="rId28"/>
    </p:embeddedFont>
    <p:embeddedFont>
      <p:font typeface="Segoe UI" panose="020B0502040204020203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748"/>
    <a:srgbClr val="F7C541"/>
    <a:srgbClr val="BDCA2E"/>
    <a:srgbClr val="ED963C"/>
    <a:srgbClr val="34A7D3"/>
    <a:srgbClr val="83BCDD"/>
    <a:srgbClr val="D83171"/>
    <a:srgbClr val="20A9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F4A66F-A6CC-2012-D846-9C2E03EEA232}" v="1487" dt="2024-09-16T12:58:51.393"/>
    <p1510:client id="{ADF4BB70-2513-C157-3A5F-4F542CE33833}" v="7" dt="2024-09-15T22:52:43.1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6370"/>
  </p:normalViewPr>
  <p:slideViewPr>
    <p:cSldViewPr snapToGrid="0">
      <p:cViewPr>
        <p:scale>
          <a:sx n="53" d="100"/>
          <a:sy n="53" d="100"/>
        </p:scale>
        <p:origin x="1212" y="2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0B6CB-027C-E74A-B425-ED9DB6A0D2EF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2040E-CC80-5F49-8AEC-C2F0178B6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13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2040E-CC80-5F49-8AEC-C2F0178B65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6B8D2-E351-B944-8AC1-DFE39A93F24F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0A3-5248-6148-B7A2-2A687432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1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2A58-16B7-B244-9B4F-3201CEB26592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0A3-5248-6148-B7A2-2A687432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3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B378-4A74-8241-B6C7-EFEFEEE147E4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0A3-5248-6148-B7A2-2A687432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3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68BE-26A3-7944-B404-9C418969BEAB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0A3-5248-6148-B7A2-2A687432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1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2CC1-2ABA-234D-880A-4B16D39E1EAA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0A3-5248-6148-B7A2-2A687432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4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74A4-209E-BC46-B19B-6D6D4668153D}" type="datetime1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0A3-5248-6148-B7A2-2A687432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1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B99D-47A4-0E43-A63D-AE6F8A919257}" type="datetime1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0A3-5248-6148-B7A2-2A687432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8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B9CE-9EE0-B947-9CF4-ED156B328367}" type="datetime1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0A3-5248-6148-B7A2-2A687432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8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F1268-F27C-3142-9029-2AE33CD71D66}" type="datetime1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0A3-5248-6148-B7A2-2A687432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9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8BB6-DED0-9D4A-82A0-FCC829144F3F}" type="datetime1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0A3-5248-6148-B7A2-2A687432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9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0534-33B9-6447-98CA-63B2E6EB22E1}" type="datetime1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0A3-5248-6148-B7A2-2A687432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E6ACA-E2F9-7444-9F8F-23E67067CD6E}" type="datetime1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120A3-5248-6148-B7A2-2A687432A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4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6F1F3C-9242-1F29-7B11-F6F86BCB9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183" y="1122363"/>
            <a:ext cx="7891117" cy="1697037"/>
          </a:xfrm>
        </p:spPr>
        <p:txBody>
          <a:bodyPr>
            <a:noAutofit/>
          </a:bodyPr>
          <a:lstStyle/>
          <a:p>
            <a:pPr algn="l"/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Bienvenidos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 “OPEN HOUSE”</a:t>
            </a:r>
          </a:p>
        </p:txBody>
      </p:sp>
    </p:spTree>
    <p:extLst>
      <p:ext uri="{BB962C8B-B14F-4D97-AF65-F5344CB8AC3E}">
        <p14:creationId xmlns:p14="http://schemas.microsoft.com/office/powerpoint/2010/main" val="3660110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8FCDDC-D49B-E740-70E0-E3377DB59C69}"/>
              </a:ext>
            </a:extLst>
          </p:cNvPr>
          <p:cNvSpPr/>
          <p:nvPr/>
        </p:nvSpPr>
        <p:spPr>
          <a:xfrm>
            <a:off x="0" y="0"/>
            <a:ext cx="12192000" cy="1273629"/>
          </a:xfrm>
          <a:prstGeom prst="rect">
            <a:avLst/>
          </a:prstGeom>
          <a:solidFill>
            <a:srgbClr val="34A7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A1A0841-153A-1EAC-4502-DFCF2CDC6271}"/>
              </a:ext>
            </a:extLst>
          </p:cNvPr>
          <p:cNvSpPr txBox="1">
            <a:spLocks/>
          </p:cNvSpPr>
          <p:nvPr/>
        </p:nvSpPr>
        <p:spPr>
          <a:xfrm>
            <a:off x="601391" y="675490"/>
            <a:ext cx="5740626" cy="74784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Materiales didácticos de alta calidad</a:t>
            </a:r>
            <a:endParaRPr lang="en-US" sz="2400" b="1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78B98B-DA7F-2AE3-0770-42950D967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626" y="200415"/>
            <a:ext cx="1410697" cy="1051805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5E5F1E3-E782-78E2-F82E-1C79C185912C}"/>
              </a:ext>
            </a:extLst>
          </p:cNvPr>
          <p:cNvSpPr txBox="1">
            <a:spLocks/>
          </p:cNvSpPr>
          <p:nvPr/>
        </p:nvSpPr>
        <p:spPr>
          <a:xfrm>
            <a:off x="611997" y="1649506"/>
            <a:ext cx="10794558" cy="52084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Aptos" panose="020B00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3219A-62AB-30FB-D54E-355B15114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0A3-5248-6148-B7A2-2A687432A7B5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B41F86-79D1-4845-12C0-A76A15A5EF33}"/>
              </a:ext>
            </a:extLst>
          </p:cNvPr>
          <p:cNvSpPr txBox="1"/>
          <p:nvPr/>
        </p:nvSpPr>
        <p:spPr>
          <a:xfrm>
            <a:off x="316523" y="1421839"/>
            <a:ext cx="11693769" cy="41438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s-ES" sz="2200" dirty="0">
                <a:solidFill>
                  <a:srgbClr val="000000"/>
                </a:solidFill>
                <a:cs typeface="Calibri"/>
              </a:rPr>
              <a:t>En apoyo a las prioridades estratégicas tendremos un núcleo instruccional fuerte e interesante:</a:t>
            </a:r>
          </a:p>
          <a:p>
            <a:pPr fontAlgn="base">
              <a:lnSpc>
                <a:spcPct val="150000"/>
              </a:lnSpc>
            </a:pPr>
            <a:endParaRPr lang="es-ES" sz="2200" dirty="0">
              <a:solidFill>
                <a:srgbClr val="000000"/>
              </a:solidFill>
              <a:cs typeface="Calibri"/>
            </a:endParaRPr>
          </a:p>
          <a:p>
            <a:pPr marL="457200" indent="-4572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rgbClr val="000000"/>
                </a:solidFill>
                <a:cs typeface="Calibri"/>
              </a:rPr>
              <a:t>Este año todas las escuelas en grados K-12 implementarán un nuevo currículo de Literatura. 
Nuestro nuevo currículo fue adoptado el año pasado con el aporte de maestros, administradores y familias y fue seleccionado para reflejar las diversas necesidades de nuestros estudiantes.  
Este plan de estudios ayudará a los estudiantes a desarrollar habilidades de pensamiento crítico, lectura, escritura y comunicación.</a:t>
            </a:r>
            <a:endParaRPr lang="en-US" sz="2200" dirty="0">
              <a:ea typeface="+mn-lt"/>
              <a:cs typeface="+mn-lt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0302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8FCDDC-D49B-E740-70E0-E3377DB59C69}"/>
              </a:ext>
            </a:extLst>
          </p:cNvPr>
          <p:cNvSpPr/>
          <p:nvPr/>
        </p:nvSpPr>
        <p:spPr>
          <a:xfrm>
            <a:off x="0" y="0"/>
            <a:ext cx="12192000" cy="1273629"/>
          </a:xfrm>
          <a:prstGeom prst="rect">
            <a:avLst/>
          </a:prstGeom>
          <a:solidFill>
            <a:srgbClr val="34A7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A1A0841-153A-1EAC-4502-DFCF2CDC6271}"/>
              </a:ext>
            </a:extLst>
          </p:cNvPr>
          <p:cNvSpPr txBox="1">
            <a:spLocks/>
          </p:cNvSpPr>
          <p:nvPr/>
        </p:nvSpPr>
        <p:spPr>
          <a:xfrm>
            <a:off x="601391" y="675490"/>
            <a:ext cx="5740626" cy="74784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de estudios de Literatura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78B98B-DA7F-2AE3-0770-42950D967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626" y="200415"/>
            <a:ext cx="1410697" cy="10518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3219A-62AB-30FB-D54E-355B15114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0A3-5248-6148-B7A2-2A687432A7B5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B41F86-79D1-4845-12C0-A76A15A5EF33}"/>
              </a:ext>
            </a:extLst>
          </p:cNvPr>
          <p:cNvSpPr txBox="1"/>
          <p:nvPr/>
        </p:nvSpPr>
        <p:spPr>
          <a:xfrm>
            <a:off x="1675391" y="1685839"/>
            <a:ext cx="138820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fontAlgn="base"/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/>
                <a:cs typeface="Calibri"/>
              </a:rPr>
              <a:t>​</a:t>
            </a:r>
            <a:r>
              <a:rPr lang="en-US" b="1" dirty="0">
                <a:solidFill>
                  <a:srgbClr val="000000"/>
                </a:solidFill>
                <a:highlight>
                  <a:srgbClr val="F5F5F5"/>
                </a:highlight>
                <a:latin typeface="Segoe UI"/>
                <a:cs typeface="Segoe UI"/>
              </a:rPr>
              <a:t>K</a:t>
            </a:r>
            <a:r>
              <a:rPr lang="en-US" b="1" dirty="0">
                <a:solidFill>
                  <a:srgbClr val="000000"/>
                </a:solidFill>
                <a:latin typeface="Segoe UI"/>
                <a:cs typeface="Segoe UI"/>
              </a:rPr>
              <a:t>-5 </a:t>
            </a:r>
            <a:r>
              <a:rPr lang="en-US" b="1" dirty="0" err="1">
                <a:solidFill>
                  <a:srgbClr val="000000"/>
                </a:solidFill>
                <a:latin typeface="Segoe UI"/>
                <a:cs typeface="Segoe UI"/>
              </a:rPr>
              <a:t>Alumnos</a:t>
            </a:r>
            <a:endParaRPr lang="en-US" b="1" i="0" dirty="0"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 descr="Into Literature: Hmh: 9780358416500 ...">
            <a:extLst>
              <a:ext uri="{FF2B5EF4-FFF2-40B4-BE49-F238E27FC236}">
                <a16:creationId xmlns:a16="http://schemas.microsoft.com/office/drawing/2014/main" id="{1D712A63-2FD5-372D-69D2-0B78DCEC2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350" y="2510288"/>
            <a:ext cx="2469300" cy="32954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 descr="Student Mybook Grade 4 (Into Reading, 2): Hmh: 9780358461562: Amazon.com:  Books">
            <a:extLst>
              <a:ext uri="{FF2B5EF4-FFF2-40B4-BE49-F238E27FC236}">
                <a16:creationId xmlns:a16="http://schemas.microsoft.com/office/drawing/2014/main" id="{01A602EB-BADF-E292-4C7B-7EC0FA64C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675" y="2510962"/>
            <a:ext cx="2554650" cy="33060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 descr="Myperspectives English Language Arts ...">
            <a:extLst>
              <a:ext uri="{FF2B5EF4-FFF2-40B4-BE49-F238E27FC236}">
                <a16:creationId xmlns:a16="http://schemas.microsoft.com/office/drawing/2014/main" id="{EEAC332D-251D-2F38-36B7-6BAFAA40FB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450" y="2515425"/>
            <a:ext cx="2435100" cy="32971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668609-993E-0756-442B-D2D906488A9F}"/>
              </a:ext>
            </a:extLst>
          </p:cNvPr>
          <p:cNvSpPr txBox="1"/>
          <p:nvPr/>
        </p:nvSpPr>
        <p:spPr>
          <a:xfrm>
            <a:off x="5401390" y="1685839"/>
            <a:ext cx="1388209" cy="6771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fontAlgn="base"/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/>
                <a:cs typeface="Calibri"/>
              </a:rPr>
              <a:t>​</a:t>
            </a:r>
            <a:r>
              <a:rPr lang="en-US" sz="2000" b="1" dirty="0">
                <a:solidFill>
                  <a:srgbClr val="000000"/>
                </a:solidFill>
                <a:latin typeface="Calibri"/>
                <a:cs typeface="Calibri"/>
              </a:rPr>
              <a:t>6-8</a:t>
            </a:r>
            <a:r>
              <a:rPr lang="en-US" b="1" dirty="0">
                <a:solidFill>
                  <a:srgbClr val="000000"/>
                </a:solidFill>
                <a:latin typeface="Segoe UI"/>
                <a:cs typeface="Segoe UI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Segoe UI"/>
                <a:cs typeface="Segoe UI"/>
              </a:rPr>
              <a:t>Alumnos</a:t>
            </a:r>
            <a:endParaRPr lang="en-US" b="1" i="0" dirty="0"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D7A3FC-7F36-66D4-A23C-4F5A19C3C017}"/>
              </a:ext>
            </a:extLst>
          </p:cNvPr>
          <p:cNvSpPr txBox="1"/>
          <p:nvPr/>
        </p:nvSpPr>
        <p:spPr>
          <a:xfrm>
            <a:off x="8785390" y="1715839"/>
            <a:ext cx="138820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fontAlgn="base"/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/>
                <a:cs typeface="Calibri"/>
              </a:rPr>
              <a:t>​</a:t>
            </a:r>
            <a:r>
              <a:rPr lang="en-US" b="1" dirty="0">
                <a:solidFill>
                  <a:srgbClr val="000000"/>
                </a:solidFill>
                <a:latin typeface="Segoe UI"/>
                <a:cs typeface="Segoe UI"/>
              </a:rPr>
              <a:t>9-12 </a:t>
            </a:r>
            <a:r>
              <a:rPr lang="en-US" b="1" dirty="0" err="1">
                <a:solidFill>
                  <a:srgbClr val="000000"/>
                </a:solidFill>
                <a:latin typeface="Segoe UI"/>
                <a:cs typeface="Segoe UI"/>
              </a:rPr>
              <a:t>Alumnos</a:t>
            </a:r>
            <a:endParaRPr lang="en-US" b="1" i="0" dirty="0"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197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8FCDDC-D49B-E740-70E0-E3377DB59C69}"/>
              </a:ext>
            </a:extLst>
          </p:cNvPr>
          <p:cNvSpPr/>
          <p:nvPr/>
        </p:nvSpPr>
        <p:spPr>
          <a:xfrm>
            <a:off x="0" y="0"/>
            <a:ext cx="12192000" cy="1273629"/>
          </a:xfrm>
          <a:prstGeom prst="rect">
            <a:avLst/>
          </a:prstGeom>
          <a:solidFill>
            <a:srgbClr val="34A7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A1A0841-153A-1EAC-4502-DFCF2CDC6271}"/>
              </a:ext>
            </a:extLst>
          </p:cNvPr>
          <p:cNvSpPr txBox="1">
            <a:spLocks/>
          </p:cNvSpPr>
          <p:nvPr/>
        </p:nvSpPr>
        <p:spPr>
          <a:xfrm>
            <a:off x="615245" y="647781"/>
            <a:ext cx="9231972" cy="77555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Portal electrónico de calificaciones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78B98B-DA7F-2AE3-0770-42950D967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626" y="200415"/>
            <a:ext cx="1410697" cy="10518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3219A-62AB-30FB-D54E-355B15114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0A3-5248-6148-B7A2-2A687432A7B5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B41F86-79D1-4845-12C0-A76A15A5EF33}"/>
              </a:ext>
            </a:extLst>
          </p:cNvPr>
          <p:cNvSpPr txBox="1"/>
          <p:nvPr/>
        </p:nvSpPr>
        <p:spPr>
          <a:xfrm>
            <a:off x="627246" y="1618748"/>
            <a:ext cx="10934209" cy="47440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s-ES" sz="2800" dirty="0">
                <a:solidFill>
                  <a:srgbClr val="333333"/>
                </a:solidFill>
                <a:ea typeface="+mn-lt"/>
                <a:cs typeface="+mn-lt"/>
              </a:rPr>
              <a:t>En relación con nuestra prioridad estratégica llamada “</a:t>
            </a:r>
            <a:r>
              <a:rPr lang="es-ES" sz="2800" b="1" dirty="0">
                <a:solidFill>
                  <a:srgbClr val="333333"/>
                </a:solidFill>
                <a:ea typeface="+mn-lt"/>
                <a:cs typeface="+mn-lt"/>
              </a:rPr>
              <a:t>Comunidad Comprometida</a:t>
            </a:r>
            <a:r>
              <a:rPr lang="es-ES" sz="2800" dirty="0">
                <a:solidFill>
                  <a:srgbClr val="333333"/>
                </a:solidFill>
                <a:ea typeface="+mn-lt"/>
                <a:cs typeface="+mn-lt"/>
              </a:rPr>
              <a:t>”:
- </a:t>
            </a:r>
            <a:r>
              <a:rPr lang="es-ES" sz="2400" dirty="0">
                <a:solidFill>
                  <a:srgbClr val="333333"/>
                </a:solidFill>
                <a:ea typeface="+mn-lt"/>
                <a:cs typeface="+mn-lt"/>
              </a:rPr>
              <a:t>Este año los maestros utilizarán el portal electrónico de calificaciones.
- Los maestros actualizarán las calificaciones de las asignaciones escolares en la 3ª, 6ª y última semana de cada trimestre (9ª semana) para asegurarnos que usted siempre esté informado del progreso de su alumno. 
- Nuestro objetivo es mejorar la comunicación entre el hogar y la escuela y brindarle acceso en tiempo real al progreso de su estudiante.</a:t>
            </a:r>
            <a:endParaRPr lang="en-US" sz="2400" dirty="0">
              <a:solidFill>
                <a:srgbClr val="333333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032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8FCDDC-D49B-E740-70E0-E3377DB59C69}"/>
              </a:ext>
            </a:extLst>
          </p:cNvPr>
          <p:cNvSpPr/>
          <p:nvPr/>
        </p:nvSpPr>
        <p:spPr>
          <a:xfrm>
            <a:off x="0" y="0"/>
            <a:ext cx="12192000" cy="1273629"/>
          </a:xfrm>
          <a:prstGeom prst="rect">
            <a:avLst/>
          </a:prstGeom>
          <a:solidFill>
            <a:srgbClr val="34A7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A1A0841-153A-1EAC-4502-DFCF2CDC6271}"/>
              </a:ext>
            </a:extLst>
          </p:cNvPr>
          <p:cNvSpPr txBox="1">
            <a:spLocks/>
          </p:cNvSpPr>
          <p:nvPr/>
        </p:nvSpPr>
        <p:spPr>
          <a:xfrm>
            <a:off x="601391" y="523090"/>
            <a:ext cx="5740626" cy="747849"/>
          </a:xfrm>
          <a:prstGeom prst="rect">
            <a:avLst/>
          </a:prstGeom>
        </p:spPr>
        <p:txBody>
          <a:bodyPr lIns="91440" tIns="45720" rIns="91440" bIns="4572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MyPowerHub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32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PowerSchool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78B98B-DA7F-2AE3-0770-42950D967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626" y="200415"/>
            <a:ext cx="1410697" cy="10518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3219A-62AB-30FB-D54E-355B15114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0A3-5248-6148-B7A2-2A687432A7B5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B41F86-79D1-4845-12C0-A76A15A5EF33}"/>
              </a:ext>
            </a:extLst>
          </p:cNvPr>
          <p:cNvSpPr txBox="1"/>
          <p:nvPr/>
        </p:nvSpPr>
        <p:spPr>
          <a:xfrm>
            <a:off x="601391" y="1443658"/>
            <a:ext cx="11241043" cy="48013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es-ES" sz="2400" dirty="0">
                <a:solidFill>
                  <a:srgbClr val="333333"/>
                </a:solidFill>
              </a:rPr>
              <a:t>“</a:t>
            </a:r>
            <a:r>
              <a:rPr lang="es-ES" sz="2400" dirty="0" err="1">
                <a:solidFill>
                  <a:srgbClr val="333333"/>
                </a:solidFill>
              </a:rPr>
              <a:t>MyPowerHub</a:t>
            </a:r>
            <a:r>
              <a:rPr lang="es-ES" sz="2400" dirty="0">
                <a:solidFill>
                  <a:srgbClr val="333333"/>
                </a:solidFill>
              </a:rPr>
              <a:t>” le permitirá tener acceso a las calificaciones de su estudiante como también acceso a:</a:t>
            </a:r>
            <a:endParaRPr lang="es-ES" sz="2400" dirty="0">
              <a:solidFill>
                <a:srgbClr val="333333"/>
              </a:solidFill>
              <a:ea typeface="Calibri"/>
              <a:cs typeface="Calibri"/>
            </a:endParaRPr>
          </a:p>
          <a:p>
            <a:pPr fontAlgn="base"/>
            <a:endParaRPr lang="es-ES" sz="2400" dirty="0">
              <a:solidFill>
                <a:srgbClr val="333333"/>
              </a:solidFill>
              <a:ea typeface="Calibri"/>
              <a:cs typeface="Calibri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333333"/>
                </a:solidFill>
              </a:rPr>
              <a:t>Asistencia Escolar</a:t>
            </a:r>
            <a:endParaRPr lang="en-US" sz="2400" dirty="0">
              <a:solidFill>
                <a:srgbClr val="000000"/>
              </a:solidFill>
            </a:endParaRP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s-ES" sz="2400" dirty="0">
                <a:solidFill>
                  <a:srgbClr val="333333"/>
                </a:solidFill>
              </a:rPr>
              <a:t>Horarios de clases</a:t>
            </a:r>
            <a:endParaRPr lang="en-US" sz="2400" dirty="0">
              <a:solidFill>
                <a:srgbClr val="000000"/>
              </a:solidFill>
            </a:endParaRP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s-ES" sz="2400" dirty="0">
                <a:solidFill>
                  <a:srgbClr val="333333"/>
                </a:solidFill>
              </a:rPr>
              <a:t>Comunicación con los maestros</a:t>
            </a:r>
            <a:endParaRPr lang="en-US" sz="2400" dirty="0">
              <a:solidFill>
                <a:srgbClr val="000000"/>
              </a:solidFill>
              <a:ea typeface="Calibri"/>
              <a:cs typeface="Calibri"/>
            </a:endParaRPr>
          </a:p>
          <a:p>
            <a:pPr lvl="1"/>
            <a:endParaRPr lang="es-ES" sz="2400" dirty="0">
              <a:solidFill>
                <a:srgbClr val="333333"/>
              </a:solidFill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333333"/>
                </a:solidFill>
              </a:rPr>
              <a:t>Visite a www.clevelandmetroschools.org/parent para crear su cuenta y aprender sobre las herramientas disponibles en el centro (la página puede verse en español)</a:t>
            </a:r>
            <a:endParaRPr lang="en-US" sz="2400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Una vez que haya creado su cuenta, puede descargar la aplicación </a:t>
            </a:r>
            <a:r>
              <a:rPr lang="es-ES" sz="2400" dirty="0" err="1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PowerSchool</a:t>
            </a:r>
            <a:r>
              <a:rPr lang="es-ES" sz="2400" dirty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 a su teléfono desde Apple App Store o Google Play Store y usar el código de distrito GKCK para iniciar sesión con su nombre de usuario y contraseña.</a:t>
            </a:r>
          </a:p>
          <a:p>
            <a:endParaRPr lang="en-US" dirty="0">
              <a:solidFill>
                <a:srgbClr val="000000"/>
              </a:solidFill>
              <a:highlight>
                <a:srgbClr val="F5F5F5"/>
              </a:highlight>
              <a:latin typeface="Calibri"/>
              <a:ea typeface="Calibri"/>
              <a:cs typeface="Calibri"/>
            </a:endParaRPr>
          </a:p>
        </p:txBody>
      </p:sp>
      <p:pic>
        <p:nvPicPr>
          <p:cNvPr id="10" name="Picture 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E891AC2-4F32-43C0-478B-6303DFE27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039" y="5964815"/>
            <a:ext cx="28575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19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8FCDDC-D49B-E740-70E0-E3377DB59C69}"/>
              </a:ext>
            </a:extLst>
          </p:cNvPr>
          <p:cNvSpPr/>
          <p:nvPr/>
        </p:nvSpPr>
        <p:spPr>
          <a:xfrm>
            <a:off x="0" y="0"/>
            <a:ext cx="12192000" cy="1273629"/>
          </a:xfrm>
          <a:prstGeom prst="rect">
            <a:avLst/>
          </a:prstGeom>
          <a:solidFill>
            <a:srgbClr val="34A7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A1A0841-153A-1EAC-4502-DFCF2CDC6271}"/>
              </a:ext>
            </a:extLst>
          </p:cNvPr>
          <p:cNvSpPr txBox="1">
            <a:spLocks/>
          </p:cNvSpPr>
          <p:nvPr/>
        </p:nvSpPr>
        <p:spPr>
          <a:xfrm>
            <a:off x="601390" y="675490"/>
            <a:ext cx="7729809" cy="74784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Protocolo del uso estudiantil de teléfonos celulares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78B98B-DA7F-2AE3-0770-42950D967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626" y="200415"/>
            <a:ext cx="1410697" cy="1051805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5E5F1E3-E782-78E2-F82E-1C79C185912C}"/>
              </a:ext>
            </a:extLst>
          </p:cNvPr>
          <p:cNvSpPr txBox="1">
            <a:spLocks/>
          </p:cNvSpPr>
          <p:nvPr/>
        </p:nvSpPr>
        <p:spPr>
          <a:xfrm>
            <a:off x="701997" y="1511506"/>
            <a:ext cx="10794558" cy="520849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sz="2400" dirty="0">
                <a:solidFill>
                  <a:srgbClr val="333333"/>
                </a:solidFill>
                <a:ea typeface="+mn-lt"/>
                <a:cs typeface="+mn-lt"/>
              </a:rPr>
              <a:t>A partir de este año académico, todas las escuelas del Distrito Escolar de Cleveland eliminaran el uso de teléfonos celulares dentro de los predios escolares para mejorar el aprendizaje y el rendimiento académico de los estudiantes. 
Cada escuela tendrá un sistema para almacenar teléfonos durante el horario escolar.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33"/>
                </a:solidFill>
                <a:ea typeface="+mn-lt"/>
                <a:cs typeface="+mn-lt"/>
              </a:rPr>
              <a:t>Nuestro </a:t>
            </a:r>
            <a:r>
              <a:rPr lang="en-US" sz="2400" dirty="0" err="1">
                <a:solidFill>
                  <a:srgbClr val="333333"/>
                </a:solidFill>
                <a:ea typeface="+mn-lt"/>
                <a:cs typeface="+mn-lt"/>
              </a:rPr>
              <a:t>proceso</a:t>
            </a:r>
            <a:r>
              <a:rPr lang="en-US" sz="2400" dirty="0">
                <a:solidFill>
                  <a:srgbClr val="333333"/>
                </a:solidFill>
                <a:ea typeface="+mn-lt"/>
                <a:cs typeface="+mn-lt"/>
              </a:rPr>
              <a:t> de </a:t>
            </a:r>
            <a:r>
              <a:rPr lang="en-US" sz="2400" dirty="0" err="1">
                <a:solidFill>
                  <a:srgbClr val="333333"/>
                </a:solidFill>
                <a:ea typeface="+mn-lt"/>
                <a:cs typeface="+mn-lt"/>
              </a:rPr>
              <a:t>recolección</a:t>
            </a:r>
            <a:r>
              <a:rPr lang="en-US" sz="2400" dirty="0">
                <a:solidFill>
                  <a:srgbClr val="333333"/>
                </a:solidFill>
                <a:ea typeface="+mn-lt"/>
                <a:cs typeface="+mn-lt"/>
              </a:rPr>
              <a:t> se </a:t>
            </a:r>
            <a:r>
              <a:rPr lang="en-US" sz="2400" dirty="0" err="1">
                <a:solidFill>
                  <a:srgbClr val="333333"/>
                </a:solidFill>
                <a:ea typeface="+mn-lt"/>
                <a:cs typeface="+mn-lt"/>
              </a:rPr>
              <a:t>realizará</a:t>
            </a:r>
            <a:r>
              <a:rPr lang="en-US" sz="2400" dirty="0">
                <a:solidFill>
                  <a:srgbClr val="333333"/>
                </a:solidFill>
                <a:ea typeface="+mn-lt"/>
                <a:cs typeface="+mn-lt"/>
              </a:rPr>
              <a:t> tan pronto </a:t>
            </a:r>
            <a:r>
              <a:rPr lang="en-US" sz="2400" dirty="0" err="1">
                <a:solidFill>
                  <a:srgbClr val="333333"/>
                </a:solidFill>
                <a:ea typeface="+mn-lt"/>
                <a:cs typeface="+mn-lt"/>
              </a:rPr>
              <a:t>los</a:t>
            </a:r>
            <a:r>
              <a:rPr lang="en-US" sz="24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333333"/>
                </a:solidFill>
                <a:ea typeface="+mn-lt"/>
                <a:cs typeface="+mn-lt"/>
              </a:rPr>
              <a:t>estudiantes</a:t>
            </a:r>
            <a:r>
              <a:rPr lang="en-US" sz="24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333333"/>
                </a:solidFill>
                <a:ea typeface="+mn-lt"/>
                <a:cs typeface="+mn-lt"/>
              </a:rPr>
              <a:t>ingresen</a:t>
            </a:r>
            <a:r>
              <a:rPr lang="en-US" sz="2400" dirty="0">
                <a:solidFill>
                  <a:srgbClr val="333333"/>
                </a:solidFill>
                <a:ea typeface="+mn-lt"/>
                <a:cs typeface="+mn-lt"/>
              </a:rPr>
              <a:t> al </a:t>
            </a:r>
            <a:r>
              <a:rPr lang="en-US" sz="2400" dirty="0" err="1">
                <a:solidFill>
                  <a:srgbClr val="333333"/>
                </a:solidFill>
                <a:ea typeface="+mn-lt"/>
                <a:cs typeface="+mn-lt"/>
              </a:rPr>
              <a:t>plantel</a:t>
            </a:r>
            <a:r>
              <a:rPr lang="en-US" sz="2400" dirty="0">
                <a:solidFill>
                  <a:srgbClr val="333333"/>
                </a:solidFill>
                <a:ea typeface="+mn-lt"/>
                <a:cs typeface="+mn-lt"/>
              </a:rPr>
              <a:t> escolar. Los </a:t>
            </a:r>
            <a:r>
              <a:rPr lang="en-US" sz="2400" dirty="0" err="1">
                <a:solidFill>
                  <a:srgbClr val="333333"/>
                </a:solidFill>
                <a:ea typeface="+mn-lt"/>
                <a:cs typeface="+mn-lt"/>
              </a:rPr>
              <a:t>estudiantes</a:t>
            </a:r>
            <a:r>
              <a:rPr lang="en-US" sz="2400" dirty="0">
                <a:solidFill>
                  <a:srgbClr val="333333"/>
                </a:solidFill>
                <a:ea typeface="+mn-lt"/>
                <a:cs typeface="+mn-lt"/>
              </a:rPr>
              <a:t> le </a:t>
            </a:r>
            <a:r>
              <a:rPr lang="en-US" sz="2400" dirty="0" err="1">
                <a:solidFill>
                  <a:srgbClr val="333333"/>
                </a:solidFill>
                <a:ea typeface="+mn-lt"/>
                <a:cs typeface="+mn-lt"/>
              </a:rPr>
              <a:t>entregarán</a:t>
            </a:r>
            <a:r>
              <a:rPr lang="en-US" sz="24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333333"/>
                </a:solidFill>
                <a:ea typeface="+mn-lt"/>
                <a:cs typeface="+mn-lt"/>
              </a:rPr>
              <a:t>su</a:t>
            </a:r>
            <a:r>
              <a:rPr lang="en-US" sz="24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333333"/>
                </a:solidFill>
                <a:ea typeface="+mn-lt"/>
                <a:cs typeface="+mn-lt"/>
              </a:rPr>
              <a:t>teléfono</a:t>
            </a:r>
            <a:r>
              <a:rPr lang="en-US" sz="2400" dirty="0">
                <a:solidFill>
                  <a:srgbClr val="333333"/>
                </a:solidFill>
                <a:ea typeface="+mn-lt"/>
                <a:cs typeface="+mn-lt"/>
              </a:rPr>
              <a:t> a un </a:t>
            </a:r>
            <a:r>
              <a:rPr lang="en-US" sz="2400" dirty="0" err="1">
                <a:solidFill>
                  <a:srgbClr val="333333"/>
                </a:solidFill>
                <a:ea typeface="+mn-lt"/>
                <a:cs typeface="+mn-lt"/>
              </a:rPr>
              <a:t>miembro</a:t>
            </a:r>
            <a:r>
              <a:rPr lang="en-US" sz="2400" dirty="0">
                <a:solidFill>
                  <a:srgbClr val="333333"/>
                </a:solidFill>
                <a:ea typeface="+mn-lt"/>
                <a:cs typeface="+mn-lt"/>
              </a:rPr>
              <a:t> del personal escolar, </a:t>
            </a:r>
            <a:r>
              <a:rPr lang="en-US" sz="2400" dirty="0" err="1">
                <a:solidFill>
                  <a:srgbClr val="333333"/>
                </a:solidFill>
                <a:ea typeface="+mn-lt"/>
                <a:cs typeface="+mn-lt"/>
              </a:rPr>
              <a:t>quien</a:t>
            </a:r>
            <a:r>
              <a:rPr lang="en-US" sz="2400" dirty="0">
                <a:solidFill>
                  <a:srgbClr val="333333"/>
                </a:solidFill>
                <a:ea typeface="+mn-lt"/>
                <a:cs typeface="+mn-lt"/>
              </a:rPr>
              <a:t> lo </a:t>
            </a:r>
            <a:r>
              <a:rPr lang="en-US" sz="2400" dirty="0" err="1">
                <a:solidFill>
                  <a:srgbClr val="333333"/>
                </a:solidFill>
                <a:ea typeface="+mn-lt"/>
                <a:cs typeface="+mn-lt"/>
              </a:rPr>
              <a:t>colocará</a:t>
            </a:r>
            <a:r>
              <a:rPr lang="en-US" sz="24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333333"/>
                </a:solidFill>
                <a:ea typeface="+mn-lt"/>
                <a:cs typeface="+mn-lt"/>
              </a:rPr>
              <a:t>en</a:t>
            </a:r>
            <a:r>
              <a:rPr lang="en-US" sz="2400" dirty="0">
                <a:solidFill>
                  <a:srgbClr val="333333"/>
                </a:solidFill>
                <a:ea typeface="+mn-lt"/>
                <a:cs typeface="+mn-lt"/>
              </a:rPr>
              <a:t> un </a:t>
            </a:r>
            <a:r>
              <a:rPr lang="en-US" sz="2400" dirty="0" err="1">
                <a:solidFill>
                  <a:srgbClr val="333333"/>
                </a:solidFill>
                <a:ea typeface="+mn-lt"/>
                <a:cs typeface="+mn-lt"/>
              </a:rPr>
              <a:t>casillero</a:t>
            </a:r>
            <a:r>
              <a:rPr lang="en-US" sz="2400" dirty="0">
                <a:solidFill>
                  <a:srgbClr val="333333"/>
                </a:solidFill>
                <a:ea typeface="+mn-lt"/>
                <a:cs typeface="+mn-lt"/>
              </a:rPr>
              <a:t> para </a:t>
            </a:r>
            <a:r>
              <a:rPr lang="en-US" sz="2400" dirty="0" err="1">
                <a:solidFill>
                  <a:srgbClr val="333333"/>
                </a:solidFill>
                <a:ea typeface="+mn-lt"/>
                <a:cs typeface="+mn-lt"/>
              </a:rPr>
              <a:t>teléfonos</a:t>
            </a:r>
            <a:r>
              <a:rPr lang="en-US" sz="24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333333"/>
                </a:solidFill>
                <a:ea typeface="+mn-lt"/>
                <a:cs typeface="+mn-lt"/>
              </a:rPr>
              <a:t>celulares</a:t>
            </a:r>
            <a:r>
              <a:rPr lang="en-US" sz="24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333333"/>
                </a:solidFill>
                <a:ea typeface="+mn-lt"/>
                <a:cs typeface="+mn-lt"/>
              </a:rPr>
              <a:t>etiquetado</a:t>
            </a:r>
            <a:r>
              <a:rPr lang="en-US" sz="2400" dirty="0">
                <a:solidFill>
                  <a:srgbClr val="333333"/>
                </a:solidFill>
                <a:ea typeface="+mn-lt"/>
                <a:cs typeface="+mn-lt"/>
              </a:rPr>
              <a:t> con sus </a:t>
            </a:r>
            <a:r>
              <a:rPr lang="en-US" sz="2400" dirty="0" err="1">
                <a:solidFill>
                  <a:srgbClr val="333333"/>
                </a:solidFill>
                <a:ea typeface="+mn-lt"/>
                <a:cs typeface="+mn-lt"/>
              </a:rPr>
              <a:t>nombres</a:t>
            </a:r>
            <a:r>
              <a:rPr lang="en-US" sz="2400" dirty="0">
                <a:solidFill>
                  <a:srgbClr val="333333"/>
                </a:solidFill>
                <a:ea typeface="+mn-lt"/>
                <a:cs typeface="+mn-lt"/>
              </a:rPr>
              <a:t>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3219A-62AB-30FB-D54E-355B15114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0A3-5248-6148-B7A2-2A687432A7B5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B41F86-79D1-4845-12C0-A76A15A5EF33}"/>
              </a:ext>
            </a:extLst>
          </p:cNvPr>
          <p:cNvSpPr txBox="1"/>
          <p:nvPr/>
        </p:nvSpPr>
        <p:spPr>
          <a:xfrm>
            <a:off x="601391" y="1997839"/>
            <a:ext cx="99142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highlight>
                <a:srgbClr val="F5F5F5"/>
              </a:highlight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463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8FCDDC-D49B-E740-70E0-E3377DB59C69}"/>
              </a:ext>
            </a:extLst>
          </p:cNvPr>
          <p:cNvSpPr/>
          <p:nvPr/>
        </p:nvSpPr>
        <p:spPr>
          <a:xfrm>
            <a:off x="0" y="0"/>
            <a:ext cx="12192000" cy="1273629"/>
          </a:xfrm>
          <a:prstGeom prst="rect">
            <a:avLst/>
          </a:prstGeom>
          <a:solidFill>
            <a:srgbClr val="34A7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PR" sz="2800" b="1" dirty="0">
                <a:solidFill>
                  <a:schemeClr val="bg1"/>
                </a:solidFill>
                <a:cs typeface="Calibri"/>
              </a:rPr>
              <a:t>Nuestra escuela recibe fondos federales del Título IA - ESSA </a:t>
            </a:r>
          </a:p>
          <a:p>
            <a:r>
              <a:rPr lang="es-PR" sz="2800" b="1" dirty="0">
                <a:solidFill>
                  <a:schemeClr val="bg1"/>
                </a:solidFill>
                <a:cs typeface="Calibri"/>
              </a:rPr>
              <a:t>que proporcionan:</a:t>
            </a:r>
            <a:endParaRPr lang="en-US" dirty="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78B98B-DA7F-2AE3-0770-42950D967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626" y="200415"/>
            <a:ext cx="1410697" cy="10518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3219A-62AB-30FB-D54E-355B15114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0A3-5248-6148-B7A2-2A687432A7B5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B41F86-79D1-4845-12C0-A76A15A5EF33}"/>
              </a:ext>
            </a:extLst>
          </p:cNvPr>
          <p:cNvSpPr txBox="1"/>
          <p:nvPr/>
        </p:nvSpPr>
        <p:spPr>
          <a:xfrm>
            <a:off x="600398" y="2232212"/>
            <a:ext cx="9817228" cy="307776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69900" indent="-469900">
              <a:buFont typeface="Arial"/>
              <a:buChar char="•"/>
            </a:pPr>
            <a:r>
              <a:rPr lang="es-PR" sz="3000" dirty="0">
                <a:solidFill>
                  <a:srgbClr val="000000"/>
                </a:solidFill>
                <a:latin typeface="Calibri"/>
                <a:cs typeface="Calibri"/>
              </a:rPr>
              <a:t>Asistentes/Ayudantes académicos</a:t>
            </a:r>
            <a:endParaRPr lang="en-US" dirty="0" err="1"/>
          </a:p>
          <a:p>
            <a:pPr marL="469900" indent="-469900">
              <a:buFont typeface="Arial"/>
              <a:buChar char="•"/>
            </a:pPr>
            <a:r>
              <a:rPr lang="es-PR" sz="3000" dirty="0">
                <a:solidFill>
                  <a:srgbClr val="000000"/>
                </a:solidFill>
                <a:latin typeface="Calibri"/>
                <a:cs typeface="Calibri"/>
              </a:rPr>
              <a:t>Maestros Adicionales</a:t>
            </a:r>
            <a:endParaRPr lang="es-PR" sz="3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69900" indent="-469900">
              <a:buFont typeface="Arial"/>
              <a:buChar char="•"/>
            </a:pPr>
            <a:r>
              <a:rPr lang="es-PR" sz="3000" dirty="0">
                <a:solidFill>
                  <a:srgbClr val="000000"/>
                </a:solidFill>
                <a:latin typeface="Calibri"/>
                <a:cs typeface="Calibri"/>
              </a:rPr>
              <a:t>Tecnología para Estudiantes</a:t>
            </a:r>
            <a:endParaRPr lang="es-PR" sz="3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69900" indent="-469900">
              <a:buFont typeface="Arial"/>
              <a:buChar char="•"/>
            </a:pPr>
            <a:r>
              <a:rPr lang="es-PR" sz="3000" dirty="0">
                <a:solidFill>
                  <a:srgbClr val="000000"/>
                </a:solidFill>
                <a:latin typeface="Calibri"/>
                <a:cs typeface="Calibri"/>
              </a:rPr>
              <a:t>Programas de Lectura y Matemáticas.</a:t>
            </a:r>
            <a:endParaRPr lang="es-PR" sz="3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69900" indent="-469900">
              <a:buFont typeface="Arial"/>
              <a:buChar char="•"/>
            </a:pPr>
            <a:r>
              <a:rPr lang="es-PR" sz="3000" dirty="0">
                <a:solidFill>
                  <a:srgbClr val="000000"/>
                </a:solidFill>
                <a:latin typeface="Calibri"/>
                <a:cs typeface="Calibri"/>
              </a:rPr>
              <a:t>Participación Familiar</a:t>
            </a:r>
            <a:endParaRPr lang="en-US" sz="1400" dirty="0">
              <a:solidFill>
                <a:srgbClr val="7F7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7100" lvl="1" indent="-469900">
              <a:buFont typeface="Arial"/>
              <a:buChar char="•"/>
            </a:pPr>
            <a:r>
              <a:rPr lang="es-PR" sz="2200" dirty="0">
                <a:solidFill>
                  <a:srgbClr val="000000"/>
                </a:solidFill>
                <a:latin typeface="Calibri"/>
                <a:cs typeface="Calibri"/>
              </a:rPr>
              <a:t>Nuestra escuela recibe</a:t>
            </a:r>
            <a:r>
              <a:rPr lang="en-US" sz="2200" dirty="0">
                <a:solidFill>
                  <a:srgbClr val="FF0000"/>
                </a:solidFill>
                <a:latin typeface="Calibri"/>
                <a:cs typeface="Calibri"/>
              </a:rPr>
              <a:t> 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</a:rPr>
              <a:t>$4,454.95 </a:t>
            </a:r>
            <a:r>
              <a:rPr lang="es-PR" sz="2200" dirty="0">
                <a:solidFill>
                  <a:srgbClr val="000000"/>
                </a:solidFill>
                <a:latin typeface="Calibri"/>
                <a:cs typeface="Calibri"/>
              </a:rPr>
              <a:t>para programas y actividades de participación familiar para apoyar nuestras prioridades escolares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968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8FCDDC-D49B-E740-70E0-E3377DB59C69}"/>
              </a:ext>
            </a:extLst>
          </p:cNvPr>
          <p:cNvSpPr/>
          <p:nvPr/>
        </p:nvSpPr>
        <p:spPr>
          <a:xfrm>
            <a:off x="0" y="0"/>
            <a:ext cx="12192000" cy="1273629"/>
          </a:xfrm>
          <a:prstGeom prst="rect">
            <a:avLst/>
          </a:prstGeom>
          <a:solidFill>
            <a:srgbClr val="34A7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R" sz="2800" b="1" dirty="0">
                <a:solidFill>
                  <a:schemeClr val="bg1"/>
                </a:solidFill>
                <a:cs typeface="Calibri"/>
              </a:rPr>
              <a:t>¿Cuál es el propósito de Título IA - ESSA?</a:t>
            </a:r>
            <a:br>
              <a:rPr lang="en-US" sz="2800" b="1" dirty="0">
                <a:solidFill>
                  <a:schemeClr val="bg1"/>
                </a:solidFill>
                <a:cs typeface="Calibri"/>
              </a:rPr>
            </a:br>
            <a:r>
              <a:rPr lang="es-PR" sz="2800" dirty="0">
                <a:solidFill>
                  <a:schemeClr val="bg1"/>
                </a:solidFill>
                <a:cs typeface="Calibri"/>
              </a:rPr>
              <a:t>(ESSA – Ley Cada Estudiante Triunfa)</a:t>
            </a:r>
            <a:br>
              <a:rPr lang="en-US" sz="1800" dirty="0">
                <a:cs typeface="Calibri"/>
              </a:rPr>
            </a:b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A1A0841-153A-1EAC-4502-DFCF2CDC6271}"/>
              </a:ext>
            </a:extLst>
          </p:cNvPr>
          <p:cNvSpPr txBox="1">
            <a:spLocks/>
          </p:cNvSpPr>
          <p:nvPr/>
        </p:nvSpPr>
        <p:spPr>
          <a:xfrm>
            <a:off x="615247" y="678"/>
            <a:ext cx="9576900" cy="74784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solidFill>
                <a:srgbClr val="000000"/>
              </a:solidFill>
              <a:ea typeface="+mj-lt"/>
              <a:cs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78B98B-DA7F-2AE3-0770-42950D967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626" y="200415"/>
            <a:ext cx="1410697" cy="1051805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5E5F1E3-E782-78E2-F82E-1C79C185912C}"/>
              </a:ext>
            </a:extLst>
          </p:cNvPr>
          <p:cNvSpPr txBox="1">
            <a:spLocks/>
          </p:cNvSpPr>
          <p:nvPr/>
        </p:nvSpPr>
        <p:spPr>
          <a:xfrm>
            <a:off x="611997" y="1649506"/>
            <a:ext cx="10794558" cy="52084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Aptos" panose="020B00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3219A-62AB-30FB-D54E-355B15114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0A3-5248-6148-B7A2-2A687432A7B5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B41F86-79D1-4845-12C0-A76A15A5EF33}"/>
              </a:ext>
            </a:extLst>
          </p:cNvPr>
          <p:cNvSpPr txBox="1"/>
          <p:nvPr/>
        </p:nvSpPr>
        <p:spPr>
          <a:xfrm>
            <a:off x="601391" y="1997839"/>
            <a:ext cx="99142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highlight>
                <a:srgbClr val="F5F5F5"/>
              </a:highlight>
              <a:latin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D2284A-01B2-51A4-1BB3-2FBB719AB612}"/>
              </a:ext>
            </a:extLst>
          </p:cNvPr>
          <p:cNvSpPr txBox="1"/>
          <p:nvPr/>
        </p:nvSpPr>
        <p:spPr>
          <a:xfrm>
            <a:off x="176168" y="1261839"/>
            <a:ext cx="11443734" cy="49743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lvl="1" indent="0">
              <a:spcAft>
                <a:spcPct val="0"/>
              </a:spcAft>
              <a:buNone/>
            </a:pPr>
            <a:r>
              <a:rPr lang="es-PR" sz="2400" dirty="0">
                <a:solidFill>
                  <a:srgbClr val="000000"/>
                </a:solidFill>
                <a:latin typeface="Calibri"/>
                <a:cs typeface="Calibri"/>
              </a:rPr>
              <a:t>Informar a los padres/cuidadores sobre sus derechos y funciones dentro del edificio escolar de su estudiante, tales como:</a:t>
            </a:r>
          </a:p>
          <a:p>
            <a:pPr lvl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R" sz="2400" dirty="0">
                <a:solidFill>
                  <a:srgbClr val="000000"/>
                </a:solidFill>
                <a:latin typeface="Calibri"/>
                <a:cs typeface="Calibri"/>
              </a:rPr>
              <a:t>Ser incluido en oportunidades de toma de decisiones y comités con respecto a los planes de mejora escolar.</a:t>
            </a:r>
          </a:p>
          <a:p>
            <a:pPr lvl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R" sz="2400" dirty="0">
                <a:solidFill>
                  <a:srgbClr val="000000"/>
                </a:solidFill>
                <a:latin typeface="Calibri"/>
                <a:cs typeface="Calibri"/>
              </a:rPr>
              <a:t>Participar en organizaciones de padres escolares (SPO/PAC/PCO, etc.)</a:t>
            </a:r>
          </a:p>
          <a:p>
            <a:pPr lvl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R" sz="2400" dirty="0">
                <a:solidFill>
                  <a:srgbClr val="000000"/>
                </a:solidFill>
                <a:latin typeface="Calibri"/>
                <a:cs typeface="Calibri"/>
              </a:rPr>
              <a:t>Proporcionar información sobre cómo se utilizan los fondos de Participación Familiar del Título IA para apoyar actividades de participación significativas que mejoren el rendimiento estudiantil</a:t>
            </a:r>
          </a:p>
          <a:p>
            <a:pPr lvl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R" sz="2400" dirty="0">
                <a:solidFill>
                  <a:srgbClr val="000000"/>
                </a:solidFill>
                <a:latin typeface="Calibri"/>
                <a:cs typeface="Calibri"/>
              </a:rPr>
              <a:t>Garantizar que la escuela participe en una comunicación bidireccional con los padres para fortalecer las asociaciones entre la familia y la escuela.</a:t>
            </a:r>
          </a:p>
          <a:p>
            <a:pPr marL="756920" lvl="1">
              <a:spcAft>
                <a:spcPct val="0"/>
              </a:spcAft>
              <a:buChar char="•"/>
            </a:pPr>
            <a:r>
              <a:rPr lang="es-PR" sz="2400" dirty="0">
                <a:solidFill>
                  <a:srgbClr val="000000"/>
                </a:solidFill>
                <a:latin typeface="Calibri"/>
                <a:cs typeface="Calibri"/>
              </a:rPr>
              <a:t>Eliminar barreras a la participación (hora del día, cuidado de niños, servicios de traducción, adaptaciones para necesidades especiales, transporte, etc.)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</a:pP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1872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8FCDDC-D49B-E740-70E0-E3377DB59C69}"/>
              </a:ext>
            </a:extLst>
          </p:cNvPr>
          <p:cNvSpPr/>
          <p:nvPr/>
        </p:nvSpPr>
        <p:spPr>
          <a:xfrm>
            <a:off x="0" y="0"/>
            <a:ext cx="12192000" cy="1273629"/>
          </a:xfrm>
          <a:prstGeom prst="rect">
            <a:avLst/>
          </a:prstGeom>
          <a:solidFill>
            <a:srgbClr val="34A7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R" sz="2800" b="1" dirty="0">
                <a:solidFill>
                  <a:schemeClr val="bg1"/>
                </a:solidFill>
                <a:cs typeface="Calibri"/>
              </a:rPr>
              <a:t>Derecho de los Padres a Saber -Título IA - ESSA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A1A0841-153A-1EAC-4502-DFCF2CDC6271}"/>
              </a:ext>
            </a:extLst>
          </p:cNvPr>
          <p:cNvSpPr txBox="1">
            <a:spLocks/>
          </p:cNvSpPr>
          <p:nvPr/>
        </p:nvSpPr>
        <p:spPr>
          <a:xfrm>
            <a:off x="600674" y="466240"/>
            <a:ext cx="9603177" cy="53764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bg1"/>
              </a:solidFill>
              <a:latin typeface="Apto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78B98B-DA7F-2AE3-0770-42950D967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626" y="200415"/>
            <a:ext cx="1410697" cy="10518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3219A-62AB-30FB-D54E-355B15114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0A3-5248-6148-B7A2-2A687432A7B5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B41F86-79D1-4845-12C0-A76A15A5EF33}"/>
              </a:ext>
            </a:extLst>
          </p:cNvPr>
          <p:cNvSpPr txBox="1"/>
          <p:nvPr/>
        </p:nvSpPr>
        <p:spPr>
          <a:xfrm>
            <a:off x="1152109" y="1536174"/>
            <a:ext cx="9540137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es-PR" sz="2400" dirty="0">
                <a:solidFill>
                  <a:srgbClr val="000000"/>
                </a:solidFill>
                <a:latin typeface="Calibri"/>
                <a:cs typeface="Calibri"/>
              </a:rPr>
              <a:t>Los padres tienen derecho a conocer las calificaciones de enseñanza del maestro de su hijo en una escuela que recibe fondos del Título I. Puede solicitar esta información a su director.</a:t>
            </a:r>
          </a:p>
          <a:p>
            <a:pPr marL="0" indent="0">
              <a:buNone/>
            </a:pPr>
            <a:endParaRPr lang="es-PR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R" sz="2000" dirty="0">
                <a:solidFill>
                  <a:srgbClr val="000000"/>
                </a:solidFill>
                <a:latin typeface="Calibri"/>
                <a:cs typeface="Calibri"/>
              </a:rPr>
              <a:t>Una notificación si su hijo recibe clases durante 4 o más semanas de un maestro que no está altamente calificado.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R" sz="2000" dirty="0">
                <a:solidFill>
                  <a:srgbClr val="000000"/>
                </a:solidFill>
                <a:latin typeface="Calibri"/>
                <a:cs typeface="Calibri"/>
              </a:rPr>
              <a:t>Si el maestro ha cumplido con los criterios estatales de calificación y licencia para los niveles de grado y las materias en las que el maestro brinda instrucción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R" sz="2000" dirty="0">
                <a:solidFill>
                  <a:srgbClr val="000000"/>
                </a:solidFill>
                <a:latin typeface="Calibri"/>
                <a:cs typeface="Calibri"/>
              </a:rPr>
              <a:t>Si el maestro está enseñando bajo emergencia u otro estado provisional a través del cual se han renunciado a los criterios de calificación o licencia estatales.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R" sz="2000" dirty="0">
                <a:solidFill>
                  <a:srgbClr val="000000"/>
                </a:solidFill>
                <a:latin typeface="Calibri"/>
                <a:cs typeface="Calibri"/>
              </a:rPr>
              <a:t>Si el maestro está enseñando en el campo de la disciplina de certificación del maestro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R" sz="2000" dirty="0">
                <a:solidFill>
                  <a:srgbClr val="000000"/>
                </a:solidFill>
                <a:latin typeface="Calibri"/>
                <a:cs typeface="Calibri"/>
              </a:rPr>
              <a:t>Si su hijo recibe servicios por </a:t>
            </a:r>
            <a:r>
              <a:rPr lang="es-PR" sz="2000" dirty="0" err="1">
                <a:solidFill>
                  <a:srgbClr val="000000"/>
                </a:solidFill>
                <a:latin typeface="Calibri"/>
                <a:cs typeface="Calibri"/>
              </a:rPr>
              <a:t>paraprofesionales</a:t>
            </a:r>
            <a:r>
              <a:rPr lang="es-PR" sz="2000" dirty="0">
                <a:solidFill>
                  <a:srgbClr val="000000"/>
                </a:solidFill>
                <a:latin typeface="Calibri"/>
                <a:cs typeface="Calibri"/>
              </a:rPr>
              <a:t> y, de ser así, sus calificaciones</a:t>
            </a:r>
            <a:endParaRPr lang="en-US" sz="2000" b="0" i="0" dirty="0">
              <a:solidFill>
                <a:srgbClr val="000000"/>
              </a:solidFill>
              <a:effectLst/>
              <a:highlight>
                <a:srgbClr val="F5F5F5"/>
              </a:highligh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6924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6F368-3664-9EDD-FD04-D7F607D4C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AF2CB67-A87D-57A7-D015-C61653004543}"/>
              </a:ext>
            </a:extLst>
          </p:cNvPr>
          <p:cNvSpPr txBox="1">
            <a:spLocks/>
          </p:cNvSpPr>
          <p:nvPr/>
        </p:nvSpPr>
        <p:spPr>
          <a:xfrm>
            <a:off x="1113182" y="963339"/>
            <a:ext cx="9046817" cy="75332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 err="1">
                <a:solidFill>
                  <a:srgbClr val="34A7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Clubes</a:t>
            </a:r>
            <a:r>
              <a:rPr lang="en-US" sz="3100" b="1" dirty="0">
                <a:solidFill>
                  <a:srgbClr val="34A7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100" b="1" dirty="0" err="1">
                <a:solidFill>
                  <a:srgbClr val="34A7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Programas</a:t>
            </a:r>
            <a:r>
              <a:rPr lang="en-US" sz="3100" b="1" dirty="0">
                <a:solidFill>
                  <a:srgbClr val="34A7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3100" b="1" dirty="0" err="1">
                <a:solidFill>
                  <a:srgbClr val="34A7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Actividades</a:t>
            </a:r>
            <a:r>
              <a:rPr lang="en-US" sz="3100" b="1" dirty="0">
                <a:solidFill>
                  <a:srgbClr val="34A7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b="1" dirty="0" err="1">
                <a:solidFill>
                  <a:srgbClr val="34A7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Extracurriculares</a:t>
            </a:r>
            <a:endParaRPr lang="en-US" sz="3100" b="1" dirty="0">
              <a:solidFill>
                <a:srgbClr val="34A7D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900" b="1" dirty="0">
              <a:solidFill>
                <a:srgbClr val="34A7D3"/>
              </a:solidFill>
              <a:latin typeface="Aptos" panose="020B0004020202020204" pitchFamily="34" charset="0"/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E9562FD3-B49C-37AE-BF90-F09F5379D571}"/>
              </a:ext>
            </a:extLst>
          </p:cNvPr>
          <p:cNvSpPr txBox="1">
            <a:spLocks/>
          </p:cNvSpPr>
          <p:nvPr/>
        </p:nvSpPr>
        <p:spPr>
          <a:xfrm>
            <a:off x="1113183" y="1845622"/>
            <a:ext cx="9382539" cy="32531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7B9EBF-1A60-D60A-09CF-CBBBDB7BEBCF}"/>
              </a:ext>
            </a:extLst>
          </p:cNvPr>
          <p:cNvSpPr/>
          <p:nvPr/>
        </p:nvSpPr>
        <p:spPr>
          <a:xfrm>
            <a:off x="0" y="0"/>
            <a:ext cx="669471" cy="6858000"/>
          </a:xfrm>
          <a:prstGeom prst="rect">
            <a:avLst/>
          </a:prstGeom>
          <a:solidFill>
            <a:srgbClr val="34A7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9CB9B-B844-8F7A-7FEA-FFE4E6F13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0A3-5248-6148-B7A2-2A687432A7B5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3D2B05-9B5D-44E1-43DE-34069C57B3A1}"/>
              </a:ext>
            </a:extLst>
          </p:cNvPr>
          <p:cNvSpPr txBox="1"/>
          <p:nvPr/>
        </p:nvSpPr>
        <p:spPr>
          <a:xfrm>
            <a:off x="1115683" y="1719531"/>
            <a:ext cx="9975010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2800" dirty="0">
                <a:latin typeface="Grandview Display"/>
                <a:cs typeface="Arial"/>
              </a:rPr>
              <a:t>Cheerleading​/ </a:t>
            </a:r>
            <a:r>
              <a:rPr lang="en-US" sz="2800" dirty="0" err="1">
                <a:latin typeface="Grandview Display"/>
                <a:cs typeface="Arial"/>
              </a:rPr>
              <a:t>Animadoras</a:t>
            </a:r>
            <a:r>
              <a:rPr lang="en-US" sz="2800" dirty="0">
                <a:latin typeface="Grandview Display"/>
                <a:cs typeface="Arial"/>
              </a:rPr>
              <a:t>/ </a:t>
            </a:r>
            <a:r>
              <a:rPr lang="en-US" sz="2800" dirty="0" err="1">
                <a:latin typeface="Grandview Display"/>
                <a:cs typeface="Arial"/>
              </a:rPr>
              <a:t>Porristas</a:t>
            </a:r>
          </a:p>
          <a:p>
            <a:pPr marL="285750" indent="-285750">
              <a:buFont typeface="Arial,Sans-Serif"/>
              <a:buChar char="•"/>
            </a:pPr>
            <a:r>
              <a:rPr lang="en-US" sz="2800" dirty="0" err="1">
                <a:latin typeface="Grandview Display"/>
                <a:cs typeface="Arial"/>
              </a:rPr>
              <a:t>Vóleibol</a:t>
            </a:r>
            <a:r>
              <a:rPr lang="en-US" sz="2800" dirty="0">
                <a:latin typeface="Grandview Display"/>
                <a:cs typeface="Arial"/>
              </a:rPr>
              <a:t> </a:t>
            </a:r>
            <a:r>
              <a:rPr lang="en-US" sz="2800" dirty="0" err="1">
                <a:latin typeface="Grandview Display"/>
                <a:cs typeface="Arial"/>
              </a:rPr>
              <a:t>Femenino</a:t>
            </a:r>
          </a:p>
          <a:p>
            <a:pPr marL="285750" indent="-285750">
              <a:buFont typeface="Arial,Sans-Serif"/>
              <a:buChar char="•"/>
            </a:pPr>
            <a:r>
              <a:rPr lang="en-US" sz="2800" dirty="0" err="1">
                <a:latin typeface="Grandview Display"/>
                <a:cs typeface="Arial"/>
              </a:rPr>
              <a:t>Baloncesto</a:t>
            </a:r>
            <a:r>
              <a:rPr lang="en-US" sz="2800" dirty="0">
                <a:latin typeface="Grandview Display"/>
                <a:cs typeface="Arial"/>
              </a:rPr>
              <a:t> </a:t>
            </a:r>
            <a:r>
              <a:rPr lang="en-US" sz="2800" dirty="0" err="1">
                <a:latin typeface="Grandview Display"/>
                <a:cs typeface="Arial"/>
              </a:rPr>
              <a:t>Masculino</a:t>
            </a:r>
          </a:p>
          <a:p>
            <a:pPr marL="285750" indent="-285750">
              <a:buFont typeface="Arial,Sans-Serif"/>
              <a:buChar char="•"/>
            </a:pPr>
            <a:r>
              <a:rPr lang="en-US" sz="2800" dirty="0" err="1">
                <a:latin typeface="Grandview Display"/>
                <a:cs typeface="Arial"/>
              </a:rPr>
              <a:t>Baloncesto</a:t>
            </a:r>
            <a:r>
              <a:rPr lang="en-US" sz="2800" dirty="0">
                <a:latin typeface="Grandview Display"/>
                <a:cs typeface="Arial"/>
              </a:rPr>
              <a:t> </a:t>
            </a:r>
            <a:r>
              <a:rPr lang="en-US" sz="2800" dirty="0" err="1">
                <a:latin typeface="Grandview Display"/>
                <a:cs typeface="Arial"/>
              </a:rPr>
              <a:t>Femenino</a:t>
            </a:r>
            <a:endParaRPr lang="en-US" sz="2800" dirty="0">
              <a:latin typeface="Grandview Display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800" dirty="0">
                <a:latin typeface="Grandview Display"/>
                <a:cs typeface="Arial"/>
              </a:rPr>
              <a:t>WAVE Team​/ Equipo WAVE</a:t>
            </a:r>
          </a:p>
          <a:p>
            <a:pPr marL="285750" indent="-285750">
              <a:buFont typeface="Arial,Sans-Serif"/>
              <a:buChar char="•"/>
            </a:pPr>
            <a:r>
              <a:rPr lang="en-US" sz="2800" dirty="0">
                <a:latin typeface="Grandview Display"/>
                <a:cs typeface="Arial"/>
              </a:rPr>
              <a:t>​</a:t>
            </a:r>
            <a:r>
              <a:rPr lang="en-US" sz="2800" dirty="0" err="1">
                <a:latin typeface="Grandview Display"/>
                <a:cs typeface="Arial"/>
              </a:rPr>
              <a:t>Salones</a:t>
            </a:r>
            <a:r>
              <a:rPr lang="en-US" sz="2800" dirty="0">
                <a:latin typeface="Grandview Display"/>
                <a:cs typeface="Arial"/>
              </a:rPr>
              <a:t> de Baile/ </a:t>
            </a:r>
            <a:r>
              <a:rPr lang="en-US" sz="2800" dirty="0" err="1">
                <a:latin typeface="Grandview Display"/>
                <a:cs typeface="Arial"/>
              </a:rPr>
              <a:t>Grupos</a:t>
            </a:r>
            <a:r>
              <a:rPr lang="en-US" sz="2800" dirty="0">
                <a:latin typeface="Grandview Display"/>
                <a:cs typeface="Arial"/>
              </a:rPr>
              <a:t> de Baile</a:t>
            </a:r>
          </a:p>
          <a:p>
            <a:pPr marL="285750" indent="-285750">
              <a:buFont typeface="Arial,Sans-Serif"/>
              <a:buChar char="•"/>
            </a:pPr>
            <a:r>
              <a:rPr lang="en-US" sz="2800" dirty="0">
                <a:latin typeface="Grandview Display"/>
                <a:cs typeface="Arial"/>
              </a:rPr>
              <a:t>Arts Impact / Arte</a:t>
            </a:r>
          </a:p>
          <a:p>
            <a:pPr marL="285750" indent="-285750">
              <a:buFont typeface="Arial,Sans-Serif"/>
              <a:buChar char="•"/>
            </a:pPr>
            <a:r>
              <a:rPr lang="en-US" sz="2800" dirty="0">
                <a:latin typeface="Grandview Display"/>
                <a:cs typeface="Arial"/>
              </a:rPr>
              <a:t>Cleveland Jazz Orchestra ​/ Orquesta</a:t>
            </a:r>
          </a:p>
          <a:p>
            <a:pPr marL="285750" indent="-285750">
              <a:buFont typeface="Arial,Sans-Serif"/>
              <a:buChar char="•"/>
            </a:pPr>
            <a:r>
              <a:rPr lang="en-US" sz="2800" dirty="0">
                <a:latin typeface="Grandview Display"/>
                <a:cs typeface="Arial"/>
              </a:rPr>
              <a:t>Piano Cleveland/ </a:t>
            </a:r>
            <a:r>
              <a:rPr lang="en-US" sz="2800" dirty="0" err="1">
                <a:latin typeface="Grandview Display"/>
                <a:cs typeface="Arial"/>
              </a:rPr>
              <a:t>Clases</a:t>
            </a:r>
            <a:r>
              <a:rPr lang="en-US" sz="2800" dirty="0">
                <a:latin typeface="Grandview Display"/>
                <a:cs typeface="Arial"/>
              </a:rPr>
              <a:t> de Piano</a:t>
            </a:r>
          </a:p>
        </p:txBody>
      </p:sp>
    </p:spTree>
    <p:extLst>
      <p:ext uri="{BB962C8B-B14F-4D97-AF65-F5344CB8AC3E}">
        <p14:creationId xmlns:p14="http://schemas.microsoft.com/office/powerpoint/2010/main" val="1900422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AA645-D576-FD41-AD54-64DBD35F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720" y="264544"/>
            <a:ext cx="9011729" cy="1187570"/>
          </a:xfrm>
        </p:spPr>
        <p:txBody>
          <a:bodyPr/>
          <a:lstStyle/>
          <a:p>
            <a:r>
              <a:rPr lang="en-US" b="1" dirty="0" err="1">
                <a:ea typeface="+mj-lt"/>
                <a:cs typeface="+mj-lt"/>
              </a:rPr>
              <a:t>Recordatorio</a:t>
            </a:r>
            <a:r>
              <a:rPr lang="en-US" b="1" dirty="0">
                <a:ea typeface="+mj-lt"/>
                <a:cs typeface="+mj-lt"/>
              </a:rPr>
              <a:t> "FATHER’S WALK"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60FDC-0311-B88E-9FCF-C2F68EA70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6897" y="866954"/>
            <a:ext cx="7050658" cy="25562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b="1" u="sng" dirty="0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2200" b="1" dirty="0">
                <a:ea typeface="+mn-lt"/>
                <a:cs typeface="+mn-lt"/>
              </a:rPr>
              <a:t>Jueves 19 de September  </a:t>
            </a:r>
            <a:endParaRPr lang="en-US" sz="2200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2200" b="1" dirty="0" err="1">
                <a:ea typeface="+mn-lt"/>
                <a:cs typeface="+mn-lt"/>
              </a:rPr>
              <a:t>Acompañanos</a:t>
            </a:r>
            <a:r>
              <a:rPr lang="en-US" sz="2200" b="1" dirty="0">
                <a:ea typeface="+mn-lt"/>
                <a:cs typeface="+mn-lt"/>
              </a:rPr>
              <a:t> a </a:t>
            </a:r>
            <a:r>
              <a:rPr lang="en-US" sz="2200" b="1" dirty="0" err="1">
                <a:ea typeface="+mn-lt"/>
                <a:cs typeface="+mn-lt"/>
              </a:rPr>
              <a:t>celebrar</a:t>
            </a:r>
            <a:r>
              <a:rPr lang="en-US" sz="2200" b="1" dirty="0">
                <a:ea typeface="+mn-lt"/>
                <a:cs typeface="+mn-lt"/>
              </a:rPr>
              <a:t> a </a:t>
            </a:r>
            <a:r>
              <a:rPr lang="en-US" sz="2200" b="1" dirty="0" err="1">
                <a:ea typeface="+mn-lt"/>
                <a:cs typeface="+mn-lt"/>
              </a:rPr>
              <a:t>los</a:t>
            </a:r>
            <a:r>
              <a:rPr lang="en-US" sz="2200" b="1" dirty="0">
                <a:ea typeface="+mn-lt"/>
                <a:cs typeface="+mn-lt"/>
              </a:rPr>
              <a:t> padres y </a:t>
            </a:r>
            <a:r>
              <a:rPr lang="en-US" sz="2200" b="1" dirty="0" err="1">
                <a:ea typeface="+mn-lt"/>
                <a:cs typeface="+mn-lt"/>
              </a:rPr>
              <a:t>figura</a:t>
            </a:r>
            <a:r>
              <a:rPr lang="en-US" sz="2200" b="1" dirty="0">
                <a:ea typeface="+mn-lt"/>
                <a:cs typeface="+mn-lt"/>
              </a:rPr>
              <a:t> </a:t>
            </a:r>
            <a:r>
              <a:rPr lang="en-US" sz="2200" b="1" dirty="0" err="1">
                <a:ea typeface="+mn-lt"/>
                <a:cs typeface="+mn-lt"/>
              </a:rPr>
              <a:t>paterna</a:t>
            </a:r>
            <a:r>
              <a:rPr lang="en-US" sz="2200" b="1" dirty="0">
                <a:ea typeface="+mn-lt"/>
                <a:cs typeface="+mn-lt"/>
              </a:rPr>
              <a:t>. </a:t>
            </a:r>
            <a:endParaRPr lang="en-US" sz="2200" b="1" dirty="0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2200" b="1" dirty="0">
                <a:ea typeface="+mn-lt"/>
                <a:cs typeface="+mn-lt"/>
              </a:rPr>
              <a:t>*Trae a </a:t>
            </a:r>
            <a:r>
              <a:rPr lang="en-US" sz="2200" b="1" dirty="0" err="1">
                <a:ea typeface="+mn-lt"/>
                <a:cs typeface="+mn-lt"/>
              </a:rPr>
              <a:t>tu</a:t>
            </a:r>
            <a:r>
              <a:rPr lang="en-US" sz="2200" b="1" dirty="0">
                <a:ea typeface="+mn-lt"/>
                <a:cs typeface="+mn-lt"/>
              </a:rPr>
              <a:t> </a:t>
            </a:r>
            <a:r>
              <a:rPr lang="en-US" sz="2200" b="1" dirty="0" err="1">
                <a:ea typeface="+mn-lt"/>
                <a:cs typeface="+mn-lt"/>
              </a:rPr>
              <a:t>niño</a:t>
            </a:r>
            <a:r>
              <a:rPr lang="en-US" sz="2200" b="1" dirty="0">
                <a:ea typeface="+mn-lt"/>
                <a:cs typeface="+mn-lt"/>
              </a:rPr>
              <a:t>/</a:t>
            </a:r>
            <a:r>
              <a:rPr lang="en-US" sz="2200" b="1" dirty="0" err="1">
                <a:ea typeface="+mn-lt"/>
                <a:cs typeface="+mn-lt"/>
              </a:rPr>
              <a:t>niña</a:t>
            </a:r>
            <a:r>
              <a:rPr lang="en-US" sz="2200" b="1" dirty="0">
                <a:ea typeface="+mn-lt"/>
                <a:cs typeface="+mn-lt"/>
              </a:rPr>
              <a:t> a la </a:t>
            </a:r>
            <a:r>
              <a:rPr lang="en-US" sz="2200" b="1" dirty="0" err="1">
                <a:ea typeface="+mn-lt"/>
                <a:cs typeface="+mn-lt"/>
              </a:rPr>
              <a:t>escuela</a:t>
            </a:r>
            <a:br>
              <a:rPr lang="en-US" sz="2200" b="1" dirty="0">
                <a:ea typeface="+mn-lt"/>
                <a:cs typeface="+mn-lt"/>
              </a:rPr>
            </a:br>
            <a:r>
              <a:rPr lang="en-US" sz="2200" b="1" dirty="0">
                <a:ea typeface="+mn-lt"/>
                <a:cs typeface="+mn-lt"/>
              </a:rPr>
              <a:t>   *Toma </a:t>
            </a:r>
            <a:r>
              <a:rPr lang="en-US" sz="2200" b="1" dirty="0" err="1">
                <a:ea typeface="+mn-lt"/>
                <a:cs typeface="+mn-lt"/>
              </a:rPr>
              <a:t>fotos</a:t>
            </a:r>
            <a:endParaRPr lang="en-US" sz="2200" b="1" dirty="0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2200" b="1" dirty="0">
                <a:ea typeface="+mn-lt"/>
                <a:cs typeface="+mn-lt"/>
              </a:rPr>
              <a:t>*¡</a:t>
            </a:r>
            <a:r>
              <a:rPr lang="en-US" sz="2200" b="1" dirty="0" err="1">
                <a:ea typeface="+mn-lt"/>
                <a:cs typeface="+mn-lt"/>
              </a:rPr>
              <a:t>Obtén</a:t>
            </a:r>
            <a:r>
              <a:rPr lang="en-US" sz="2200" b="1" dirty="0">
                <a:ea typeface="+mn-lt"/>
                <a:cs typeface="+mn-lt"/>
              </a:rPr>
              <a:t> </a:t>
            </a:r>
            <a:r>
              <a:rPr lang="en-US" sz="2200" b="1" dirty="0" err="1">
                <a:ea typeface="+mn-lt"/>
                <a:cs typeface="+mn-lt"/>
              </a:rPr>
              <a:t>una</a:t>
            </a:r>
            <a:r>
              <a:rPr lang="en-US" sz="2200" b="1" dirty="0">
                <a:ea typeface="+mn-lt"/>
                <a:cs typeface="+mn-lt"/>
              </a:rPr>
              <a:t> </a:t>
            </a:r>
            <a:r>
              <a:rPr lang="en-US" sz="2200" b="1" dirty="0" err="1">
                <a:ea typeface="+mn-lt"/>
                <a:cs typeface="+mn-lt"/>
              </a:rPr>
              <a:t>bolsa</a:t>
            </a:r>
            <a:r>
              <a:rPr lang="en-US" sz="2200" b="1" dirty="0">
                <a:ea typeface="+mn-lt"/>
                <a:cs typeface="+mn-lt"/>
              </a:rPr>
              <a:t> de regalos con </a:t>
            </a:r>
            <a:r>
              <a:rPr lang="en-US" sz="2200" b="1" dirty="0" err="1">
                <a:ea typeface="+mn-lt"/>
                <a:cs typeface="+mn-lt"/>
              </a:rPr>
              <a:t>actividades</a:t>
            </a:r>
            <a:r>
              <a:rPr lang="en-US" sz="2200" b="1" dirty="0">
                <a:ea typeface="+mn-lt"/>
                <a:cs typeface="+mn-lt"/>
              </a:rPr>
              <a:t>!</a:t>
            </a:r>
          </a:p>
          <a:p>
            <a:pPr algn="ctr"/>
            <a:endParaRPr lang="en-US" b="1" dirty="0"/>
          </a:p>
          <a:p>
            <a:pPr marL="0" indent="0" algn="ctr">
              <a:buNone/>
            </a:pPr>
            <a:endParaRPr lang="en-US" b="1" dirty="0"/>
          </a:p>
        </p:txBody>
      </p:sp>
      <p:pic>
        <p:nvPicPr>
          <p:cNvPr id="4" name="Picture 3" descr="Image result for father's walk clip art">
            <a:extLst>
              <a:ext uri="{FF2B5EF4-FFF2-40B4-BE49-F238E27FC236}">
                <a16:creationId xmlns:a16="http://schemas.microsoft.com/office/drawing/2014/main" id="{9464BF14-EB45-D3FE-C8FC-22A29F475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048" y="429524"/>
            <a:ext cx="1581150" cy="1714500"/>
          </a:xfrm>
          <a:prstGeom prst="rect">
            <a:avLst/>
          </a:prstGeom>
        </p:spPr>
      </p:pic>
      <p:pic>
        <p:nvPicPr>
          <p:cNvPr id="5" name="Picture 4" descr="Image result for father's walk clip art">
            <a:extLst>
              <a:ext uri="{FF2B5EF4-FFF2-40B4-BE49-F238E27FC236}">
                <a16:creationId xmlns:a16="http://schemas.microsoft.com/office/drawing/2014/main" id="{A6A92BC4-A466-F2B3-FCC5-733D79F26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44" y="602052"/>
            <a:ext cx="1581150" cy="1714500"/>
          </a:xfrm>
          <a:prstGeom prst="rect">
            <a:avLst/>
          </a:prstGeom>
        </p:spPr>
      </p:pic>
      <p:pic>
        <p:nvPicPr>
          <p:cNvPr id="6" name="Picture 5" descr="Image result for glow party clip art">
            <a:extLst>
              <a:ext uri="{FF2B5EF4-FFF2-40B4-BE49-F238E27FC236}">
                <a16:creationId xmlns:a16="http://schemas.microsoft.com/office/drawing/2014/main" id="{ADB8338D-9B3B-CB57-BE44-99B643340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946" y="3765073"/>
            <a:ext cx="2726486" cy="28503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3CDBA0-5E4A-155A-F7E6-2B79E5E7504E}"/>
              </a:ext>
            </a:extLst>
          </p:cNvPr>
          <p:cNvSpPr txBox="1"/>
          <p:nvPr/>
        </p:nvSpPr>
        <p:spPr>
          <a:xfrm>
            <a:off x="4555323" y="4513340"/>
            <a:ext cx="6093123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  <a:latin typeface="Calibri"/>
                <a:ea typeface="Calibri"/>
                <a:cs typeface="Segoe UI"/>
              </a:rPr>
              <a:t>Kindergarten a 3er </a:t>
            </a:r>
            <a:r>
              <a:rPr lang="en-US" sz="2200" b="1" err="1">
                <a:solidFill>
                  <a:srgbClr val="0070C0"/>
                </a:solidFill>
                <a:latin typeface="Calibri"/>
                <a:ea typeface="Calibri"/>
                <a:cs typeface="Segoe UI"/>
              </a:rPr>
              <a:t>grado</a:t>
            </a:r>
            <a:r>
              <a:rPr lang="en-US" sz="2200" b="1" dirty="0">
                <a:solidFill>
                  <a:srgbClr val="0070C0"/>
                </a:solidFill>
              </a:rPr>
              <a:t>- </a:t>
            </a:r>
            <a:r>
              <a:rPr lang="en-US" sz="2200" b="1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Jueves</a:t>
            </a:r>
            <a:r>
              <a:rPr lang="en-US" sz="2200" b="1" dirty="0">
                <a:solidFill>
                  <a:srgbClr val="0070C0"/>
                </a:solidFill>
                <a:latin typeface="Calibri"/>
                <a:ea typeface="Calibri"/>
                <a:cs typeface="Segoe UI"/>
              </a:rPr>
              <a:t> 17 de </a:t>
            </a:r>
            <a:r>
              <a:rPr lang="en-US" sz="2200" b="1" err="1">
                <a:solidFill>
                  <a:srgbClr val="0070C0"/>
                </a:solidFill>
                <a:latin typeface="Calibri"/>
                <a:ea typeface="Calibri"/>
                <a:cs typeface="Segoe UI"/>
              </a:rPr>
              <a:t>octubre</a:t>
            </a:r>
            <a:r>
              <a:rPr lang="en-US" sz="2200" b="1" dirty="0">
                <a:solidFill>
                  <a:srgbClr val="0070C0"/>
                </a:solidFill>
                <a:latin typeface="Calibri"/>
                <a:ea typeface="Calibri"/>
                <a:cs typeface="Segoe UI"/>
              </a:rPr>
              <a:t>/2024 3:00 PM</a:t>
            </a:r>
          </a:p>
          <a:p>
            <a:endParaRPr lang="en-US" sz="2200" b="1" dirty="0">
              <a:solidFill>
                <a:srgbClr val="0070C0"/>
              </a:solidFill>
              <a:latin typeface="Calibri"/>
              <a:ea typeface="Calibri"/>
              <a:cs typeface="Segoe UI"/>
            </a:endParaRPr>
          </a:p>
          <a:p>
            <a:r>
              <a:rPr lang="en-US" sz="2200" b="1" dirty="0">
                <a:solidFill>
                  <a:srgbClr val="0070C0"/>
                </a:solidFill>
                <a:latin typeface="Calibri"/>
                <a:ea typeface="Calibri"/>
                <a:cs typeface="Segoe UI"/>
              </a:rPr>
              <a:t>4to a 8vo </a:t>
            </a:r>
            <a:r>
              <a:rPr lang="en-US" sz="2200" b="1" err="1">
                <a:solidFill>
                  <a:srgbClr val="0070C0"/>
                </a:solidFill>
                <a:latin typeface="Calibri"/>
                <a:ea typeface="Calibri"/>
                <a:cs typeface="Segoe UI"/>
              </a:rPr>
              <a:t>grado</a:t>
            </a:r>
            <a:r>
              <a:rPr lang="en-US" sz="2200" b="1" dirty="0">
                <a:solidFill>
                  <a:srgbClr val="0070C0"/>
                </a:solidFill>
                <a:latin typeface="Calibri"/>
                <a:ea typeface="Calibri"/>
                <a:cs typeface="Segoe UI"/>
              </a:rPr>
              <a:t>- Viernes 18 de </a:t>
            </a:r>
            <a:r>
              <a:rPr lang="en-US" sz="2200" b="1" err="1">
                <a:solidFill>
                  <a:srgbClr val="0070C0"/>
                </a:solidFill>
                <a:latin typeface="Calibri"/>
                <a:ea typeface="Calibri"/>
                <a:cs typeface="Segoe UI"/>
              </a:rPr>
              <a:t>octubre</a:t>
            </a:r>
            <a:r>
              <a:rPr lang="en-US" sz="2200" b="1" dirty="0">
                <a:solidFill>
                  <a:srgbClr val="0070C0"/>
                </a:solidFill>
                <a:latin typeface="Calibri"/>
                <a:ea typeface="Calibri"/>
                <a:cs typeface="Segoe UI"/>
              </a:rPr>
              <a:t>/2024</a:t>
            </a:r>
          </a:p>
          <a:p>
            <a:r>
              <a:rPr lang="en-US" sz="2200" b="1" dirty="0">
                <a:solidFill>
                  <a:srgbClr val="0070C0"/>
                </a:solidFill>
                <a:latin typeface="Calibri"/>
                <a:ea typeface="Calibri"/>
                <a:cs typeface="Segoe UI"/>
              </a:rPr>
              <a:t>5:00pm-6:00pm</a:t>
            </a:r>
            <a:endParaRPr lang="en-US" sz="2200" b="1" dirty="0">
              <a:solidFill>
                <a:srgbClr val="0070C0"/>
              </a:solidFill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337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6F368-3664-9EDD-FD04-D7F607D4C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AF2CB67-A87D-57A7-D015-C61653004543}"/>
              </a:ext>
            </a:extLst>
          </p:cNvPr>
          <p:cNvSpPr txBox="1">
            <a:spLocks/>
          </p:cNvSpPr>
          <p:nvPr/>
        </p:nvSpPr>
        <p:spPr>
          <a:xfrm>
            <a:off x="1113183" y="963339"/>
            <a:ext cx="7900188" cy="75332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rgbClr val="00B0F0"/>
                </a:solidFill>
                <a:latin typeface="Calibri"/>
                <a:cs typeface="Calibri"/>
              </a:rPr>
              <a:t>Paul L. Dunbar Arts Enrichment Academy</a:t>
            </a:r>
            <a:endParaRPr lang="en-US" sz="34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dirty="0">
              <a:solidFill>
                <a:srgbClr val="00B0F0"/>
              </a:solidFill>
              <a:latin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7B9EBF-1A60-D60A-09CF-CBBBDB7BEBCF}"/>
              </a:ext>
            </a:extLst>
          </p:cNvPr>
          <p:cNvSpPr/>
          <p:nvPr/>
        </p:nvSpPr>
        <p:spPr>
          <a:xfrm>
            <a:off x="0" y="0"/>
            <a:ext cx="669471" cy="6858000"/>
          </a:xfrm>
          <a:prstGeom prst="rect">
            <a:avLst/>
          </a:prstGeom>
          <a:solidFill>
            <a:srgbClr val="34A7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9CB9B-B844-8F7A-7FEA-FFE4E6F13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0A3-5248-6148-B7A2-2A687432A7B5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38D348-A660-EF60-9B85-197E647A921E}"/>
              </a:ext>
            </a:extLst>
          </p:cNvPr>
          <p:cNvSpPr>
            <a:spLocks noGrp="1"/>
          </p:cNvSpPr>
          <p:nvPr/>
        </p:nvSpPr>
        <p:spPr>
          <a:xfrm>
            <a:off x="1113183" y="5133510"/>
            <a:ext cx="8229600" cy="10925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buFont typeface="Arial" panose="020B0604020202020204" pitchFamily="34" charset="0"/>
              <a:buChar char="•"/>
            </a:pPr>
            <a:endParaRPr lang="en-US" sz="3600" b="0" i="0" dirty="0">
              <a:solidFill>
                <a:srgbClr val="00B0F0"/>
              </a:solidFill>
              <a:effectLst/>
              <a:latin typeface="Calibri"/>
              <a:cs typeface="Calibri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B0F0"/>
                </a:solidFill>
                <a:latin typeface="Calibri"/>
                <a:cs typeface="Calibri"/>
              </a:rPr>
              <a:t>Courine</a:t>
            </a:r>
            <a:r>
              <a:rPr lang="en-US" sz="3600" dirty="0">
                <a:solidFill>
                  <a:srgbClr val="00B0F0"/>
                </a:solidFill>
                <a:latin typeface="Calibri"/>
                <a:cs typeface="Calibri"/>
              </a:rPr>
              <a:t> Elias Raffoul</a:t>
            </a:r>
            <a:r>
              <a:rPr lang="en-US" sz="3600" b="0" i="0" u="none" strike="noStrike" dirty="0">
                <a:solidFill>
                  <a:srgbClr val="00B0F0"/>
                </a:solidFill>
                <a:effectLst/>
                <a:latin typeface="Calibri"/>
                <a:cs typeface="Calibri"/>
              </a:rPr>
              <a:t> </a:t>
            </a:r>
            <a:r>
              <a:rPr lang="en-US" sz="3600" b="0" i="0" dirty="0">
                <a:solidFill>
                  <a:srgbClr val="00B0F0"/>
                </a:solidFill>
                <a:effectLst/>
                <a:latin typeface="Calibri"/>
                <a:cs typeface="Calibri"/>
              </a:rPr>
              <a:t>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B0F0"/>
                </a:solidFill>
                <a:latin typeface="Calibri"/>
                <a:cs typeface="Calibri"/>
              </a:rPr>
              <a:t>216-838-7400 </a:t>
            </a:r>
            <a:endParaRPr lang="en-US" sz="3600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sign outside of a building&#10;&#10;Description automatically generated">
            <a:extLst>
              <a:ext uri="{FF2B5EF4-FFF2-40B4-BE49-F238E27FC236}">
                <a16:creationId xmlns:a16="http://schemas.microsoft.com/office/drawing/2014/main" id="{DEDCCE17-4DB3-2CA3-B73F-3BEDE7020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912" y="1633714"/>
            <a:ext cx="4744508" cy="36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24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8FCDDC-D49B-E740-70E0-E3377DB59C69}"/>
              </a:ext>
            </a:extLst>
          </p:cNvPr>
          <p:cNvSpPr/>
          <p:nvPr/>
        </p:nvSpPr>
        <p:spPr>
          <a:xfrm>
            <a:off x="0" y="0"/>
            <a:ext cx="12192000" cy="1273629"/>
          </a:xfrm>
          <a:prstGeom prst="rect">
            <a:avLst/>
          </a:prstGeom>
          <a:solidFill>
            <a:srgbClr val="34A7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A1A0841-153A-1EAC-4502-DFCF2CDC6271}"/>
              </a:ext>
            </a:extLst>
          </p:cNvPr>
          <p:cNvSpPr txBox="1">
            <a:spLocks/>
          </p:cNvSpPr>
          <p:nvPr/>
        </p:nvSpPr>
        <p:spPr>
          <a:xfrm>
            <a:off x="601390" y="675490"/>
            <a:ext cx="8009210" cy="74784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Próximo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pasos de </a:t>
            </a:r>
            <a:r>
              <a:rPr lang="es-VE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nuestra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agenda de hoy…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78B98B-DA7F-2AE3-0770-42950D967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626" y="200415"/>
            <a:ext cx="1410697" cy="1051805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5E5F1E3-E782-78E2-F82E-1C79C185912C}"/>
              </a:ext>
            </a:extLst>
          </p:cNvPr>
          <p:cNvSpPr txBox="1">
            <a:spLocks/>
          </p:cNvSpPr>
          <p:nvPr/>
        </p:nvSpPr>
        <p:spPr>
          <a:xfrm>
            <a:off x="611997" y="1649506"/>
            <a:ext cx="10794558" cy="52084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Aptos" panose="020B00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3219A-62AB-30FB-D54E-355B15114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0A3-5248-6148-B7A2-2A687432A7B5}" type="slidenum">
              <a:rPr lang="en-US" smtClean="0"/>
              <a:t>20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B41F86-79D1-4845-12C0-A76A15A5EF33}"/>
              </a:ext>
            </a:extLst>
          </p:cNvPr>
          <p:cNvSpPr txBox="1"/>
          <p:nvPr/>
        </p:nvSpPr>
        <p:spPr>
          <a:xfrm>
            <a:off x="601391" y="1997839"/>
            <a:ext cx="99142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highlight>
                <a:srgbClr val="F5F5F5"/>
              </a:highlight>
              <a:latin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C2BA7-412F-BD53-6848-D5E50CBD049F}"/>
              </a:ext>
            </a:extLst>
          </p:cNvPr>
          <p:cNvSpPr txBox="1"/>
          <p:nvPr/>
        </p:nvSpPr>
        <p:spPr>
          <a:xfrm>
            <a:off x="420511" y="1718733"/>
            <a:ext cx="11943643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b="1" dirty="0"/>
              <a:t>6:30-8:00: </a:t>
            </a:r>
            <a:r>
              <a:rPr lang="en-US" sz="2800" b="1" dirty="0" err="1"/>
              <a:t>Reunión</a:t>
            </a:r>
            <a:r>
              <a:rPr lang="en-US" sz="2800" b="1" dirty="0"/>
              <a:t> con </a:t>
            </a:r>
            <a:r>
              <a:rPr lang="en-US" sz="2800" b="1" dirty="0" err="1"/>
              <a:t>los</a:t>
            </a:r>
            <a:r>
              <a:rPr lang="en-US" sz="2800" b="1" dirty="0"/>
              <a:t> maestros</a:t>
            </a:r>
            <a:endParaRPr lang="en-US" sz="2800" b="1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800" b="1" dirty="0" err="1"/>
              <a:t>Asegúrese</a:t>
            </a:r>
            <a:r>
              <a:rPr lang="en-US" sz="2800" b="1" dirty="0"/>
              <a:t> de </a:t>
            </a:r>
            <a:r>
              <a:rPr lang="en-US" sz="2800" b="1" dirty="0" err="1"/>
              <a:t>consultar</a:t>
            </a:r>
            <a:r>
              <a:rPr lang="en-US" sz="2800" b="1" dirty="0"/>
              <a:t> </a:t>
            </a:r>
            <a:r>
              <a:rPr lang="en-US" sz="2800" b="1" dirty="0" err="1"/>
              <a:t>nuestras</a:t>
            </a:r>
            <a:r>
              <a:rPr lang="en-US" sz="2800" b="1" dirty="0"/>
              <a:t> mesas/</a:t>
            </a:r>
            <a:r>
              <a:rPr lang="en-US" sz="2800" b="1" dirty="0" err="1"/>
              <a:t>clubes</a:t>
            </a:r>
            <a:r>
              <a:rPr lang="en-US" sz="2800" b="1" dirty="0"/>
              <a:t> para </a:t>
            </a:r>
            <a:r>
              <a:rPr lang="en-US" sz="2800" b="1" dirty="0" err="1"/>
              <a:t>obtener</a:t>
            </a:r>
            <a:r>
              <a:rPr lang="en-US" sz="2800" b="1" dirty="0"/>
              <a:t> </a:t>
            </a:r>
            <a:r>
              <a:rPr lang="en-US" sz="2800" b="1" dirty="0" err="1"/>
              <a:t>información</a:t>
            </a:r>
            <a:r>
              <a:rPr lang="en-US" sz="2800" b="1" dirty="0"/>
              <a:t> </a:t>
            </a:r>
            <a:r>
              <a:rPr lang="en-US" sz="2800" b="1" dirty="0" err="1"/>
              <a:t>sobre</a:t>
            </a:r>
            <a:r>
              <a:rPr lang="en-US" sz="2800" b="1" dirty="0"/>
              <a:t>:</a:t>
            </a:r>
            <a:endParaRPr lang="en-US" sz="2800" b="1" dirty="0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800" b="1" dirty="0"/>
              <a:t>¡RIFA! 2 SORTEOS</a:t>
            </a:r>
            <a:endParaRPr lang="en-US" sz="2800" b="1" dirty="0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800" b="1" dirty="0"/>
              <a:t>Venta de </a:t>
            </a:r>
            <a:r>
              <a:rPr lang="en-US" sz="2800" b="1" dirty="0" err="1"/>
              <a:t>pasteles</a:t>
            </a:r>
            <a:endParaRPr lang="en-US" sz="2800" b="1" dirty="0"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800" b="1" dirty="0" err="1"/>
              <a:t>Pedidos</a:t>
            </a:r>
            <a:r>
              <a:rPr lang="en-US" sz="2800" b="1" dirty="0"/>
              <a:t> de </a:t>
            </a:r>
            <a:r>
              <a:rPr lang="en-US" sz="2800" b="1" dirty="0" err="1"/>
              <a:t>camisetas</a:t>
            </a:r>
            <a:endParaRPr lang="en-US" sz="2800" b="1" dirty="0"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800" b="1" dirty="0" err="1">
                <a:ea typeface="Calibri"/>
                <a:cs typeface="Calibri"/>
              </a:rPr>
              <a:t>Programa</a:t>
            </a:r>
            <a:r>
              <a:rPr lang="en-US" sz="2800" b="1" dirty="0">
                <a:ea typeface="Calibri"/>
                <a:cs typeface="Calibri"/>
              </a:rPr>
              <a:t> "Say Yes"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800" b="1" dirty="0"/>
              <a:t>Mesa de </a:t>
            </a:r>
            <a:r>
              <a:rPr lang="en-US" sz="2800" b="1" dirty="0" err="1"/>
              <a:t>atletismo</a:t>
            </a:r>
            <a:r>
              <a:rPr lang="en-US" sz="2800" b="1" dirty="0"/>
              <a:t> de 6to a 8vo </a:t>
            </a:r>
            <a:r>
              <a:rPr lang="en-US" sz="2800" b="1" dirty="0" err="1"/>
              <a:t>grado</a:t>
            </a:r>
            <a:endParaRPr lang="en-US" sz="2800" b="1" dirty="0"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800" b="1" dirty="0"/>
              <a:t>6to a 8vo </a:t>
            </a:r>
            <a:r>
              <a:rPr lang="en-US" sz="2800" b="1" dirty="0" err="1"/>
              <a:t>grado</a:t>
            </a:r>
            <a:r>
              <a:rPr lang="en-US" sz="2800" b="1" dirty="0"/>
              <a:t>: </a:t>
            </a:r>
            <a:r>
              <a:rPr lang="en-US" sz="2800" b="1" dirty="0" err="1"/>
              <a:t>curso</a:t>
            </a:r>
            <a:r>
              <a:rPr lang="en-US" sz="2800" b="1" dirty="0"/>
              <a:t> de </a:t>
            </a:r>
            <a:r>
              <a:rPr lang="en-US" sz="2800" b="1" dirty="0" err="1"/>
              <a:t>desarrollo</a:t>
            </a:r>
            <a:r>
              <a:rPr lang="en-US" sz="2800" b="1" dirty="0"/>
              <a:t> del </a:t>
            </a:r>
            <a:r>
              <a:rPr lang="en-US" sz="2800" b="1" dirty="0" err="1"/>
              <a:t>carácter</a:t>
            </a:r>
            <a:endParaRPr lang="en-US" sz="2800" b="1" dirty="0"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800" b="1" dirty="0" err="1"/>
              <a:t>Inscripción</a:t>
            </a:r>
            <a:r>
              <a:rPr lang="en-US" sz="2800" b="1" dirty="0"/>
              <a:t> para piano de Cleveland y </a:t>
            </a:r>
            <a:r>
              <a:rPr lang="en-US" sz="2800" b="1" dirty="0" err="1"/>
              <a:t>orquesta</a:t>
            </a:r>
            <a:r>
              <a:rPr lang="en-US" sz="2800" b="1" dirty="0"/>
              <a:t> de jazz de Cleveland</a:t>
            </a:r>
            <a:endParaRPr lang="en-US" sz="2800" b="1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75849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B5C2D902-8263-E284-B384-CA921D8C9807}"/>
              </a:ext>
            </a:extLst>
          </p:cNvPr>
          <p:cNvSpPr txBox="1">
            <a:spLocks/>
          </p:cNvSpPr>
          <p:nvPr/>
        </p:nvSpPr>
        <p:spPr>
          <a:xfrm>
            <a:off x="1129512" y="3163434"/>
            <a:ext cx="5655365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¡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Muchas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Gracias!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4F0D951-A8C9-6980-EB9E-90267AFEE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53120A3-5248-6148-B7A2-2A687432A7B5}" type="slidenum">
              <a:rPr lang="en-US" smtClean="0">
                <a:solidFill>
                  <a:schemeClr val="bg1"/>
                </a:solidFill>
              </a:r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606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6F368-3664-9EDD-FD04-D7F607D4C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AF2CB67-A87D-57A7-D015-C61653004543}"/>
              </a:ext>
            </a:extLst>
          </p:cNvPr>
          <p:cNvSpPr txBox="1">
            <a:spLocks/>
          </p:cNvSpPr>
          <p:nvPr/>
        </p:nvSpPr>
        <p:spPr>
          <a:xfrm>
            <a:off x="1113183" y="963339"/>
            <a:ext cx="7900188" cy="7533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dirty="0" err="1">
                <a:solidFill>
                  <a:srgbClr val="34A7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Visión</a:t>
            </a:r>
            <a:r>
              <a:rPr lang="en-US" sz="2900" b="1" dirty="0">
                <a:solidFill>
                  <a:srgbClr val="34A7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US" sz="2900" b="1" dirty="0">
                <a:solidFill>
                  <a:srgbClr val="34A7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misión</a:t>
            </a:r>
            <a:r>
              <a:rPr lang="en-US" sz="2900" b="1" dirty="0">
                <a:solidFill>
                  <a:srgbClr val="34A7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2900" b="1" dirty="0" err="1">
                <a:solidFill>
                  <a:srgbClr val="34A7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metas</a:t>
            </a:r>
            <a:r>
              <a:rPr lang="en-US" sz="2900" b="1" dirty="0">
                <a:solidFill>
                  <a:srgbClr val="34A7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2900" b="1" dirty="0" err="1">
                <a:solidFill>
                  <a:srgbClr val="34A7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escuela</a:t>
            </a:r>
            <a:endParaRPr lang="en-US" sz="2900" b="1" dirty="0">
              <a:solidFill>
                <a:srgbClr val="1E274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7B9EBF-1A60-D60A-09CF-CBBBDB7BEBCF}"/>
              </a:ext>
            </a:extLst>
          </p:cNvPr>
          <p:cNvSpPr/>
          <p:nvPr/>
        </p:nvSpPr>
        <p:spPr>
          <a:xfrm>
            <a:off x="0" y="0"/>
            <a:ext cx="669471" cy="6858000"/>
          </a:xfrm>
          <a:prstGeom prst="rect">
            <a:avLst/>
          </a:prstGeom>
          <a:solidFill>
            <a:srgbClr val="34A7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D43DDA-654E-B536-C530-0B8281C6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76602"/>
            <a:ext cx="10529711" cy="206193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000" b="1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Visión</a:t>
            </a:r>
            <a:r>
              <a:rPr lang="en-US" sz="2000" b="1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 del CMSD</a:t>
            </a:r>
            <a:br>
              <a:rPr lang="en-US" sz="2000" b="1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</a:br>
            <a:br>
              <a:rPr lang="en-US" sz="2000" dirty="0">
                <a:latin typeface="Calibri"/>
                <a:ea typeface="Noto Serif"/>
                <a:cs typeface="Noto Serif"/>
              </a:rPr>
            </a:b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En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nuestra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búsqueda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 de un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sistema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 de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educación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más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justo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equitativo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 y bueno,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queremos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 que a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cada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 uno de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nuestros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estudiantes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, tanto a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cada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 uno de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nuestros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académicos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como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 a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cada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 uno de sus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educadores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, se les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presenten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, individual y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colectivamente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tareas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académicamente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 /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intelectualmente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complejas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 que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sean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dignas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 de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su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 lucha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productiva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 y les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permitan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oportunidades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auténticas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 de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demostrar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su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trabajo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 y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su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aprendizaje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 de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contenido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académico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 y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habilidades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transferibles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en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 un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ambiente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alegre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 y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aventurero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Noto Serif"/>
                <a:cs typeface="Noto Serif"/>
              </a:rPr>
              <a:t>.</a:t>
            </a:r>
            <a:endParaRPr lang="en-US" sz="2000" dirty="0">
              <a:latin typeface="Calibri"/>
              <a:cs typeface="Calibri Ligh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064FC2-BA43-3CD9-2C7A-54FADB34D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94414"/>
            <a:ext cx="10529711" cy="2061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Misión y </a:t>
            </a:r>
            <a:r>
              <a:rPr lang="en-US" sz="2000" b="1" u="sng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visión</a:t>
            </a:r>
            <a:r>
              <a:rPr lang="en-US" sz="2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Paul</a:t>
            </a:r>
            <a:r>
              <a:rPr lang="en-US" sz="2000" b="1" u="sng" baseline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L. Dunbar Arts Enrichment Academy</a:t>
            </a:r>
            <a:r>
              <a:rPr lang="en-US" sz="2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b="1" u="sng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escuela</a:t>
            </a:r>
            <a:r>
              <a:rPr lang="en-US" sz="2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Nuestra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misión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brindar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niños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experiencias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aprendizaje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través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un plan de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estudios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artístico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integrado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capacitará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desarrollar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habilidades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pensamiento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crítico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creativo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medida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se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conviertan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miembros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productivos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sociedad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Fomentamos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crecimiento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académico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tecnológico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artístico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socioemocional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mientras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estudiantes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trabajan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estudian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sirven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se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conducen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sí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mismos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a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otros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hacia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grandeza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personal.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9CB9B-B844-8F7A-7FEA-FFE4E6F13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0A3-5248-6148-B7A2-2A687432A7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06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6F368-3664-9EDD-FD04-D7F607D4C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AF2CB67-A87D-57A7-D015-C61653004543}"/>
              </a:ext>
            </a:extLst>
          </p:cNvPr>
          <p:cNvSpPr txBox="1">
            <a:spLocks/>
          </p:cNvSpPr>
          <p:nvPr/>
        </p:nvSpPr>
        <p:spPr>
          <a:xfrm>
            <a:off x="1113183" y="963339"/>
            <a:ext cx="7900188" cy="75332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dirty="0" err="1">
                <a:solidFill>
                  <a:srgbClr val="34A7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Programa</a:t>
            </a:r>
            <a:r>
              <a:rPr lang="en-US" sz="2900" b="1" dirty="0">
                <a:solidFill>
                  <a:srgbClr val="34A7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/Agenda del "Open House"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E9562FD3-B49C-37AE-BF90-F09F5379D571}"/>
              </a:ext>
            </a:extLst>
          </p:cNvPr>
          <p:cNvSpPr txBox="1">
            <a:spLocks/>
          </p:cNvSpPr>
          <p:nvPr/>
        </p:nvSpPr>
        <p:spPr>
          <a:xfrm>
            <a:off x="1113183" y="1845622"/>
            <a:ext cx="9382539" cy="32531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7B9EBF-1A60-D60A-09CF-CBBBDB7BEBCF}"/>
              </a:ext>
            </a:extLst>
          </p:cNvPr>
          <p:cNvSpPr/>
          <p:nvPr/>
        </p:nvSpPr>
        <p:spPr>
          <a:xfrm>
            <a:off x="0" y="0"/>
            <a:ext cx="669471" cy="6858000"/>
          </a:xfrm>
          <a:prstGeom prst="rect">
            <a:avLst/>
          </a:prstGeom>
          <a:solidFill>
            <a:srgbClr val="34A7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9CB9B-B844-8F7A-7FEA-FFE4E6F13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0A3-5248-6148-B7A2-2A687432A7B5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A46982-AC40-0AAD-E0D2-31F711A8E783}"/>
              </a:ext>
            </a:extLst>
          </p:cNvPr>
          <p:cNvSpPr txBox="1"/>
          <p:nvPr/>
        </p:nvSpPr>
        <p:spPr>
          <a:xfrm>
            <a:off x="1111956" y="1605845"/>
            <a:ext cx="10419644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/>
              <a:t>6:00-6:30: Bienvenida/</a:t>
            </a:r>
            <a:r>
              <a:rPr lang="en-US" sz="2400" b="1" dirty="0" err="1"/>
              <a:t>Sesión</a:t>
            </a:r>
            <a:r>
              <a:rPr lang="en-US" sz="2400" b="1" dirty="0"/>
              <a:t> general</a:t>
            </a:r>
            <a:endParaRPr lang="en-US" sz="2400" b="1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6:30-8:00: </a:t>
            </a:r>
            <a:r>
              <a:rPr lang="en-US" sz="2400" b="1" dirty="0" err="1"/>
              <a:t>Reunión</a:t>
            </a:r>
            <a:r>
              <a:rPr lang="en-US" sz="2400" b="1" dirty="0"/>
              <a:t> con </a:t>
            </a:r>
            <a:r>
              <a:rPr lang="en-US" sz="2400" b="1" dirty="0" err="1"/>
              <a:t>los</a:t>
            </a:r>
            <a:r>
              <a:rPr lang="en-US" sz="2400" b="1" dirty="0"/>
              <a:t> maestros</a:t>
            </a:r>
            <a:endParaRPr lang="en-US" sz="2400" b="1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 err="1"/>
              <a:t>Asegúrese</a:t>
            </a:r>
            <a:r>
              <a:rPr lang="en-US" sz="2400" b="1" dirty="0"/>
              <a:t> de </a:t>
            </a:r>
            <a:r>
              <a:rPr lang="en-US" sz="2400" b="1" dirty="0" err="1"/>
              <a:t>consultar</a:t>
            </a:r>
            <a:r>
              <a:rPr lang="en-US" sz="2400" b="1" dirty="0"/>
              <a:t> </a:t>
            </a:r>
            <a:r>
              <a:rPr lang="en-US" sz="2400" b="1" dirty="0" err="1"/>
              <a:t>nuestras</a:t>
            </a:r>
            <a:r>
              <a:rPr lang="en-US" sz="2400" b="1" dirty="0"/>
              <a:t> mesas/</a:t>
            </a:r>
            <a:r>
              <a:rPr lang="en-US" sz="2400" b="1" dirty="0" err="1"/>
              <a:t>clubes</a:t>
            </a:r>
            <a:r>
              <a:rPr lang="en-US" sz="2400" b="1" dirty="0"/>
              <a:t> para </a:t>
            </a:r>
            <a:r>
              <a:rPr lang="en-US" sz="2400" b="1" dirty="0" err="1"/>
              <a:t>obtener</a:t>
            </a:r>
            <a:r>
              <a:rPr lang="en-US" sz="2400" b="1" dirty="0"/>
              <a:t> </a:t>
            </a:r>
            <a:r>
              <a:rPr lang="en-US" sz="2400" b="1" dirty="0" err="1"/>
              <a:t>información</a:t>
            </a:r>
            <a:r>
              <a:rPr lang="en-US" sz="2400" b="1" dirty="0"/>
              <a:t> </a:t>
            </a:r>
            <a:r>
              <a:rPr lang="en-US" sz="2400" b="1" dirty="0" err="1"/>
              <a:t>sobre</a:t>
            </a:r>
            <a:r>
              <a:rPr lang="en-US" sz="2400" b="1" dirty="0"/>
              <a:t>:</a:t>
            </a:r>
            <a:endParaRPr lang="en-US" sz="2400" b="1" dirty="0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400" b="1" dirty="0"/>
              <a:t>¡RIFA! 2 SORTEOS</a:t>
            </a:r>
            <a:endParaRPr lang="en-US" sz="2400" b="1" dirty="0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400" b="1" dirty="0"/>
              <a:t>Venta de </a:t>
            </a:r>
            <a:r>
              <a:rPr lang="en-US" sz="2400" b="1" dirty="0" err="1"/>
              <a:t>pasteles</a:t>
            </a:r>
            <a:endParaRPr lang="en-US" sz="2400" b="1" dirty="0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400" b="1" dirty="0" err="1"/>
              <a:t>Pedidos</a:t>
            </a:r>
            <a:r>
              <a:rPr lang="en-US" sz="2400" b="1" dirty="0"/>
              <a:t> de </a:t>
            </a:r>
            <a:r>
              <a:rPr lang="en-US" sz="2400" b="1" dirty="0" err="1"/>
              <a:t>camisetas</a:t>
            </a:r>
            <a:endParaRPr lang="en-US" sz="2400" b="1" dirty="0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400" b="1" dirty="0" err="1"/>
              <a:t>Programa</a:t>
            </a:r>
            <a:r>
              <a:rPr lang="en-US" sz="2400" b="1" dirty="0"/>
              <a:t> "Say Yes" </a:t>
            </a:r>
            <a:endParaRPr lang="en-US" sz="2400" b="1" dirty="0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400" b="1" dirty="0"/>
              <a:t>Mesa de </a:t>
            </a:r>
            <a:r>
              <a:rPr lang="en-US" sz="2400" b="1" dirty="0" err="1"/>
              <a:t>atletismo</a:t>
            </a:r>
            <a:r>
              <a:rPr lang="en-US" sz="2400" b="1" dirty="0"/>
              <a:t> de 6to a 8vo </a:t>
            </a:r>
            <a:r>
              <a:rPr lang="en-US" sz="2400" b="1" dirty="0" err="1"/>
              <a:t>grado</a:t>
            </a:r>
            <a:endParaRPr lang="en-US" sz="2400" b="1" dirty="0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400" b="1" dirty="0"/>
              <a:t>6to a 8vo </a:t>
            </a:r>
            <a:r>
              <a:rPr lang="en-US" sz="2400" b="1" dirty="0" err="1"/>
              <a:t>grado</a:t>
            </a:r>
            <a:r>
              <a:rPr lang="en-US" sz="2400" b="1" dirty="0"/>
              <a:t>: </a:t>
            </a:r>
            <a:r>
              <a:rPr lang="en-US" sz="2400" b="1" dirty="0" err="1"/>
              <a:t>curso</a:t>
            </a:r>
            <a:r>
              <a:rPr lang="en-US" sz="2400" b="1" dirty="0"/>
              <a:t> de </a:t>
            </a:r>
            <a:r>
              <a:rPr lang="en-US" sz="2400" b="1" dirty="0" err="1"/>
              <a:t>desarrollo</a:t>
            </a:r>
            <a:r>
              <a:rPr lang="en-US" sz="2400" b="1" dirty="0"/>
              <a:t> del </a:t>
            </a:r>
            <a:r>
              <a:rPr lang="en-US" sz="2400" b="1" dirty="0" err="1"/>
              <a:t>carácter</a:t>
            </a:r>
            <a:endParaRPr lang="en-US" sz="2400" b="1" dirty="0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400" b="1" dirty="0" err="1"/>
              <a:t>Inscripción</a:t>
            </a:r>
            <a:r>
              <a:rPr lang="en-US" sz="2400" b="1" dirty="0"/>
              <a:t> para "Piano Cleveland" (</a:t>
            </a:r>
            <a:r>
              <a:rPr lang="en-US" sz="2400" b="1" dirty="0" err="1"/>
              <a:t>clases</a:t>
            </a:r>
            <a:r>
              <a:rPr lang="en-US" sz="2400" b="1" dirty="0"/>
              <a:t> de piano) and "Cleveland Jazz Orchestra" (</a:t>
            </a:r>
            <a:r>
              <a:rPr lang="en-US" sz="2400" b="1" dirty="0" err="1"/>
              <a:t>orquesta</a:t>
            </a:r>
            <a:r>
              <a:rPr lang="en-US" sz="2400" b="1" dirty="0"/>
              <a:t>)</a:t>
            </a:r>
            <a:endParaRPr lang="en-US" sz="2400" b="1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23165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6F368-3664-9EDD-FD04-D7F607D4C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AF2CB67-A87D-57A7-D015-C61653004543}"/>
              </a:ext>
            </a:extLst>
          </p:cNvPr>
          <p:cNvSpPr txBox="1">
            <a:spLocks/>
          </p:cNvSpPr>
          <p:nvPr/>
        </p:nvSpPr>
        <p:spPr>
          <a:xfrm>
            <a:off x="1113183" y="963339"/>
            <a:ext cx="7900188" cy="75332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dirty="0">
                <a:solidFill>
                  <a:srgbClr val="34A7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Nuevo Este Año</a:t>
            </a:r>
            <a:endParaRPr lang="en-US" sz="29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900" b="1" dirty="0">
              <a:solidFill>
                <a:srgbClr val="34A7D3"/>
              </a:solidFill>
              <a:latin typeface="Aptos" panose="020B0004020202020204" pitchFamily="34" charset="0"/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E9562FD3-B49C-37AE-BF90-F09F5379D571}"/>
              </a:ext>
            </a:extLst>
          </p:cNvPr>
          <p:cNvSpPr txBox="1">
            <a:spLocks/>
          </p:cNvSpPr>
          <p:nvPr/>
        </p:nvSpPr>
        <p:spPr>
          <a:xfrm>
            <a:off x="1113183" y="1845622"/>
            <a:ext cx="9382539" cy="32531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7B9EBF-1A60-D60A-09CF-CBBBDB7BEBCF}"/>
              </a:ext>
            </a:extLst>
          </p:cNvPr>
          <p:cNvSpPr/>
          <p:nvPr/>
        </p:nvSpPr>
        <p:spPr>
          <a:xfrm>
            <a:off x="0" y="0"/>
            <a:ext cx="669471" cy="6858000"/>
          </a:xfrm>
          <a:prstGeom prst="rect">
            <a:avLst/>
          </a:prstGeom>
          <a:solidFill>
            <a:srgbClr val="34A7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9CB9B-B844-8F7A-7FEA-FFE4E6F13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0A3-5248-6148-B7A2-2A687432A7B5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36CAC2-2B61-4017-886D-AA99D8853D88}"/>
              </a:ext>
            </a:extLst>
          </p:cNvPr>
          <p:cNvSpPr txBox="1"/>
          <p:nvPr/>
        </p:nvSpPr>
        <p:spPr>
          <a:xfrm>
            <a:off x="1113183" y="1845622"/>
            <a:ext cx="10251722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,Sans-Serif"/>
              <a:buChar char="•"/>
            </a:pPr>
            <a:r>
              <a:rPr lang="en-US" sz="3600" dirty="0"/>
              <a:t>Materiales </a:t>
            </a:r>
            <a:r>
              <a:rPr lang="en-US" sz="3600" dirty="0" err="1"/>
              <a:t>didácticos</a:t>
            </a:r>
            <a:r>
              <a:rPr lang="en-US" sz="3600" dirty="0"/>
              <a:t> de </a:t>
            </a:r>
            <a:r>
              <a:rPr lang="en-US" sz="3600" dirty="0" err="1"/>
              <a:t>alta</a:t>
            </a:r>
            <a:r>
              <a:rPr lang="en-US" sz="3600" dirty="0"/>
              <a:t> </a:t>
            </a:r>
            <a:r>
              <a:rPr lang="en-US" sz="3600" dirty="0" err="1"/>
              <a:t>calidad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todas</a:t>
            </a:r>
            <a:r>
              <a:rPr lang="en-US" sz="3600" dirty="0"/>
              <a:t> las </a:t>
            </a:r>
            <a:r>
              <a:rPr lang="en-US" sz="3600" dirty="0" err="1"/>
              <a:t>escuelas</a:t>
            </a:r>
            <a:r>
              <a:rPr lang="en-US" sz="3600" dirty="0"/>
              <a:t>, aulas y </a:t>
            </a:r>
            <a:r>
              <a:rPr lang="en-US" sz="3600" dirty="0" err="1"/>
              <a:t>grados</a:t>
            </a:r>
            <a:endParaRPr lang="en-US" sz="3600" dirty="0" err="1">
              <a:ea typeface="Calibri"/>
              <a:cs typeface="Calibri"/>
            </a:endParaRPr>
          </a:p>
          <a:p>
            <a:pPr marL="457200" indent="-457200">
              <a:buFont typeface="Arial,Sans-Serif"/>
              <a:buChar char="•"/>
            </a:pPr>
            <a:r>
              <a:rPr lang="en-US" sz="3600" dirty="0"/>
              <a:t>Plan de </a:t>
            </a:r>
            <a:r>
              <a:rPr lang="en-US" sz="3600" dirty="0" err="1"/>
              <a:t>estudios</a:t>
            </a:r>
            <a:r>
              <a:rPr lang="en-US" sz="3600" dirty="0"/>
              <a:t> de lengua y </a:t>
            </a:r>
            <a:r>
              <a:rPr lang="en-US" sz="3600" dirty="0" err="1"/>
              <a:t>literatura</a:t>
            </a:r>
            <a:r>
              <a:rPr lang="en-US" sz="3600" dirty="0"/>
              <a:t> </a:t>
            </a:r>
            <a:r>
              <a:rPr lang="en-US" sz="3600" dirty="0" err="1"/>
              <a:t>inglesa</a:t>
            </a:r>
            <a:endParaRPr lang="en-US" sz="3600" dirty="0" err="1">
              <a:ea typeface="Calibri"/>
              <a:cs typeface="Calibri"/>
            </a:endParaRPr>
          </a:p>
          <a:p>
            <a:pPr marL="457200" indent="-457200">
              <a:buFont typeface="Arial,Sans-Serif"/>
              <a:buChar char="•"/>
            </a:pPr>
            <a:r>
              <a:rPr lang="en-US" sz="3600" dirty="0"/>
              <a:t>Libro de </a:t>
            </a:r>
            <a:r>
              <a:rPr lang="en-US" sz="3600" dirty="0" err="1"/>
              <a:t>calificaciones</a:t>
            </a:r>
            <a:r>
              <a:rPr lang="en-US" sz="3600" dirty="0"/>
              <a:t> </a:t>
            </a:r>
            <a:r>
              <a:rPr lang="en-US" sz="3600" dirty="0" err="1"/>
              <a:t>electrónico</a:t>
            </a:r>
            <a:endParaRPr lang="en-US" sz="3600" dirty="0" err="1">
              <a:ea typeface="Calibri"/>
              <a:cs typeface="Calibri"/>
            </a:endParaRPr>
          </a:p>
          <a:p>
            <a:pPr marL="457200" indent="-457200">
              <a:buFont typeface="Arial,Sans-Serif"/>
              <a:buChar char="•"/>
            </a:pPr>
            <a:r>
              <a:rPr lang="en-US" sz="3600" dirty="0"/>
              <a:t>Portal de </a:t>
            </a:r>
            <a:r>
              <a:rPr lang="en-US" sz="3600" dirty="0" err="1"/>
              <a:t>acceso</a:t>
            </a:r>
            <a:r>
              <a:rPr lang="en-US" sz="3600" dirty="0"/>
              <a:t> para padres </a:t>
            </a:r>
            <a:r>
              <a:rPr lang="en-US" sz="3600" dirty="0" err="1"/>
              <a:t>MyPowerHub</a:t>
            </a:r>
            <a:endParaRPr lang="en-US" sz="3600" dirty="0" err="1">
              <a:ea typeface="Calibri"/>
              <a:cs typeface="Calibri"/>
            </a:endParaRPr>
          </a:p>
          <a:p>
            <a:pPr marL="457200" indent="-457200">
              <a:buFont typeface="Arial,Sans-Serif"/>
              <a:buChar char="•"/>
            </a:pPr>
            <a:r>
              <a:rPr lang="en-US" sz="3600" dirty="0" err="1"/>
              <a:t>Entornos</a:t>
            </a:r>
            <a:r>
              <a:rPr lang="en-US" sz="3600" dirty="0"/>
              <a:t> de </a:t>
            </a:r>
            <a:r>
              <a:rPr lang="en-US" sz="3600" dirty="0" err="1"/>
              <a:t>aprendizaje</a:t>
            </a:r>
            <a:r>
              <a:rPr lang="en-US" sz="3600" dirty="0"/>
              <a:t> sin </a:t>
            </a:r>
            <a:r>
              <a:rPr lang="en-US" sz="3600" dirty="0" err="1"/>
              <a:t>teléfonos</a:t>
            </a:r>
            <a:r>
              <a:rPr lang="en-US" sz="3600" dirty="0"/>
              <a:t> </a:t>
            </a:r>
            <a:r>
              <a:rPr lang="en-US" sz="3600" dirty="0" err="1"/>
              <a:t>celulares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7104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6F368-3664-9EDD-FD04-D7F607D4C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AF2CB67-A87D-57A7-D015-C61653004543}"/>
              </a:ext>
            </a:extLst>
          </p:cNvPr>
          <p:cNvSpPr txBox="1">
            <a:spLocks/>
          </p:cNvSpPr>
          <p:nvPr/>
        </p:nvSpPr>
        <p:spPr>
          <a:xfrm>
            <a:off x="1113183" y="963339"/>
            <a:ext cx="7900188" cy="75332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dirty="0">
                <a:solidFill>
                  <a:srgbClr val="34A7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De </a:t>
            </a:r>
            <a:r>
              <a:rPr lang="en-US" sz="2900" b="1" dirty="0" err="1">
                <a:solidFill>
                  <a:srgbClr val="34A7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Logros</a:t>
            </a:r>
            <a:r>
              <a:rPr lang="en-US" sz="2900" b="1" dirty="0">
                <a:solidFill>
                  <a:srgbClr val="34A7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dirty="0" err="1">
                <a:solidFill>
                  <a:srgbClr val="34A7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Academicos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E9562FD3-B49C-37AE-BF90-F09F5379D571}"/>
              </a:ext>
            </a:extLst>
          </p:cNvPr>
          <p:cNvSpPr txBox="1">
            <a:spLocks/>
          </p:cNvSpPr>
          <p:nvPr/>
        </p:nvSpPr>
        <p:spPr>
          <a:xfrm>
            <a:off x="1113183" y="1845622"/>
            <a:ext cx="9382539" cy="32531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7B9EBF-1A60-D60A-09CF-CBBBDB7BEBCF}"/>
              </a:ext>
            </a:extLst>
          </p:cNvPr>
          <p:cNvSpPr/>
          <p:nvPr/>
        </p:nvSpPr>
        <p:spPr>
          <a:xfrm>
            <a:off x="0" y="0"/>
            <a:ext cx="669471" cy="6858000"/>
          </a:xfrm>
          <a:prstGeom prst="rect">
            <a:avLst/>
          </a:prstGeom>
          <a:solidFill>
            <a:srgbClr val="34A7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9CB9B-B844-8F7A-7FEA-FFE4E6F13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0A3-5248-6148-B7A2-2A687432A7B5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36CAC2-2B61-4017-886D-AA99D8853D88}"/>
              </a:ext>
            </a:extLst>
          </p:cNvPr>
          <p:cNvSpPr txBox="1"/>
          <p:nvPr/>
        </p:nvSpPr>
        <p:spPr>
          <a:xfrm>
            <a:off x="1113183" y="1845622"/>
            <a:ext cx="9969499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/>
              <a:t>Cada </a:t>
            </a:r>
            <a:r>
              <a:rPr lang="en-US" sz="3200" err="1"/>
              <a:t>año</a:t>
            </a:r>
            <a:r>
              <a:rPr lang="en-US" sz="3200" dirty="0"/>
              <a:t>, </a:t>
            </a:r>
            <a:r>
              <a:rPr lang="en-US" sz="3200" err="1"/>
              <a:t>desarrollamos</a:t>
            </a:r>
            <a:r>
              <a:rPr lang="en-US" sz="3200" dirty="0"/>
              <a:t> un Plan de </a:t>
            </a:r>
            <a:r>
              <a:rPr lang="en-US" sz="3200" err="1"/>
              <a:t>Logros</a:t>
            </a:r>
            <a:r>
              <a:rPr lang="en-US" sz="3200" dirty="0"/>
              <a:t> </a:t>
            </a:r>
            <a:r>
              <a:rPr lang="en-US" sz="3200" err="1"/>
              <a:t>Académicos</a:t>
            </a:r>
            <a:r>
              <a:rPr lang="en-US" sz="3200" dirty="0"/>
              <a:t> para </a:t>
            </a:r>
            <a:r>
              <a:rPr lang="en-US" sz="3200" err="1"/>
              <a:t>nuestra</a:t>
            </a:r>
            <a:r>
              <a:rPr lang="en-US" sz="3200" dirty="0"/>
              <a:t> </a:t>
            </a:r>
            <a:r>
              <a:rPr lang="en-US" sz="3200" err="1"/>
              <a:t>escuela</a:t>
            </a:r>
            <a:r>
              <a:rPr lang="en-US" sz="3200" dirty="0"/>
              <a:t> </a:t>
            </a:r>
            <a:r>
              <a:rPr lang="en-US" sz="3200" err="1"/>
              <a:t>basado</a:t>
            </a:r>
            <a:r>
              <a:rPr lang="en-US" sz="3200" dirty="0"/>
              <a:t> </a:t>
            </a:r>
            <a:r>
              <a:rPr lang="en-US" sz="3200" err="1"/>
              <a:t>en</a:t>
            </a:r>
            <a:r>
              <a:rPr lang="en-US" sz="3200" dirty="0"/>
              <a:t> </a:t>
            </a:r>
            <a:r>
              <a:rPr lang="en-US" sz="3200" err="1"/>
              <a:t>el</a:t>
            </a:r>
            <a:r>
              <a:rPr lang="en-US" sz="3200" dirty="0"/>
              <a:t> </a:t>
            </a:r>
            <a:r>
              <a:rPr lang="en-US" sz="3200" err="1"/>
              <a:t>rendimiento</a:t>
            </a:r>
            <a:r>
              <a:rPr lang="en-US" sz="3200" dirty="0"/>
              <a:t> de </a:t>
            </a:r>
            <a:r>
              <a:rPr lang="en-US" sz="3200" err="1"/>
              <a:t>los</a:t>
            </a:r>
            <a:r>
              <a:rPr lang="en-US" sz="3200" dirty="0"/>
              <a:t> </a:t>
            </a:r>
            <a:r>
              <a:rPr lang="en-US" sz="3200" err="1"/>
              <a:t>estudiantes</a:t>
            </a:r>
            <a:r>
              <a:rPr lang="en-US" sz="3200" dirty="0"/>
              <a:t>.​</a:t>
            </a:r>
            <a:endParaRPr lang="en-US" sz="3200" dirty="0">
              <a:ea typeface="Calibri"/>
              <a:cs typeface="Calibri"/>
            </a:endParaRPr>
          </a:p>
          <a:p>
            <a:endParaRPr lang="en-US" sz="3200" dirty="0">
              <a:ea typeface="Calibri"/>
              <a:cs typeface="Calibri"/>
            </a:endParaRPr>
          </a:p>
          <a:p>
            <a:r>
              <a:rPr lang="en-US" sz="3200" dirty="0"/>
              <a:t>•</a:t>
            </a:r>
            <a:r>
              <a:rPr lang="en-US" sz="3200" dirty="0" err="1"/>
              <a:t>Estas</a:t>
            </a:r>
            <a:r>
              <a:rPr lang="en-US" sz="3200" dirty="0"/>
              <a:t> son </a:t>
            </a:r>
            <a:r>
              <a:rPr lang="en-US" sz="3200" dirty="0" err="1"/>
              <a:t>nuestras</a:t>
            </a:r>
            <a:r>
              <a:rPr lang="en-US" sz="3200" dirty="0"/>
              <a:t> </a:t>
            </a:r>
            <a:r>
              <a:rPr lang="en-US" sz="3200" dirty="0" err="1"/>
              <a:t>prioridades</a:t>
            </a:r>
            <a:r>
              <a:rPr lang="en-US" sz="3200" dirty="0"/>
              <a:t> para </a:t>
            </a:r>
            <a:r>
              <a:rPr lang="en-US" sz="3200" dirty="0" err="1"/>
              <a:t>este</a:t>
            </a:r>
            <a:r>
              <a:rPr lang="en-US" sz="3200" dirty="0"/>
              <a:t> </a:t>
            </a:r>
            <a:r>
              <a:rPr lang="en-US" sz="3200" dirty="0" err="1"/>
              <a:t>año</a:t>
            </a:r>
            <a:r>
              <a:rPr lang="en-US" sz="3200" dirty="0"/>
              <a:t>​</a:t>
            </a:r>
            <a:endParaRPr lang="en-US" sz="3200" dirty="0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3200" dirty="0" err="1"/>
              <a:t>Habilidad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Lectura ​</a:t>
            </a:r>
            <a:endParaRPr lang="en-US" sz="3200" dirty="0"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3200" err="1">
                <a:ea typeface="Calibri"/>
                <a:cs typeface="Calibri"/>
              </a:rPr>
              <a:t>Habilidad</a:t>
            </a:r>
            <a:r>
              <a:rPr lang="en-US" sz="3200" dirty="0"/>
              <a:t> </a:t>
            </a:r>
            <a:r>
              <a:rPr lang="en-US" sz="3200" err="1"/>
              <a:t>en</a:t>
            </a:r>
            <a:r>
              <a:rPr lang="en-US" sz="3200" dirty="0"/>
              <a:t> </a:t>
            </a:r>
            <a:r>
              <a:rPr lang="en-US" sz="3200" err="1"/>
              <a:t>Matemática</a:t>
            </a:r>
            <a:r>
              <a:rPr lang="en-US" sz="3200" dirty="0"/>
              <a:t> ​</a:t>
            </a:r>
            <a:endParaRPr lang="en-US" sz="3200" dirty="0"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3200" dirty="0"/>
              <a:t>PBIS- Sistema de </a:t>
            </a:r>
            <a:r>
              <a:rPr lang="en-US" sz="3200" err="1"/>
              <a:t>Intervención</a:t>
            </a:r>
            <a:r>
              <a:rPr lang="en-US" sz="3200" dirty="0"/>
              <a:t> de </a:t>
            </a:r>
            <a:r>
              <a:rPr lang="en-US" sz="3200" err="1"/>
              <a:t>Conducta</a:t>
            </a:r>
            <a:r>
              <a:rPr lang="en-US" sz="3200" dirty="0"/>
              <a:t> </a:t>
            </a:r>
            <a:r>
              <a:rPr lang="en-US" sz="3200" err="1"/>
              <a:t>Positiva</a:t>
            </a:r>
            <a:endParaRPr lang="en-US" sz="3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3388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046B43-637D-3772-34DC-26175B534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0A3-5248-6148-B7A2-2A687432A7B5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2A10A8-A749-BB7F-00F9-0E5D42D9D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962715"/>
              </p:ext>
            </p:extLst>
          </p:nvPr>
        </p:nvGraphicFramePr>
        <p:xfrm>
          <a:off x="1086555" y="987777"/>
          <a:ext cx="9995096" cy="45306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98774">
                  <a:extLst>
                    <a:ext uri="{9D8B030D-6E8A-4147-A177-3AD203B41FA5}">
                      <a16:colId xmlns:a16="http://schemas.microsoft.com/office/drawing/2014/main" val="30323193"/>
                    </a:ext>
                  </a:extLst>
                </a:gridCol>
                <a:gridCol w="2498774">
                  <a:extLst>
                    <a:ext uri="{9D8B030D-6E8A-4147-A177-3AD203B41FA5}">
                      <a16:colId xmlns:a16="http://schemas.microsoft.com/office/drawing/2014/main" val="2688717321"/>
                    </a:ext>
                  </a:extLst>
                </a:gridCol>
                <a:gridCol w="2498774">
                  <a:extLst>
                    <a:ext uri="{9D8B030D-6E8A-4147-A177-3AD203B41FA5}">
                      <a16:colId xmlns:a16="http://schemas.microsoft.com/office/drawing/2014/main" val="911771636"/>
                    </a:ext>
                  </a:extLst>
                </a:gridCol>
                <a:gridCol w="2498774">
                  <a:extLst>
                    <a:ext uri="{9D8B030D-6E8A-4147-A177-3AD203B41FA5}">
                      <a16:colId xmlns:a16="http://schemas.microsoft.com/office/drawing/2014/main" val="932252408"/>
                    </a:ext>
                  </a:extLst>
                </a:gridCol>
              </a:tblGrid>
              <a:tr h="1357627">
                <a:tc>
                  <a:txBody>
                    <a:bodyPr/>
                    <a:lstStyle/>
                    <a:p>
                      <a:pPr fontAlgn="auto"/>
                      <a:endParaRPr lang="en-US" sz="1800" b="1">
                        <a:solidFill>
                          <a:srgbClr val="FFFFFF"/>
                        </a:solidFill>
                        <a:effectLst/>
                        <a:latin typeface="Grandview Display" panose="020B0502040204020203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73EB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23-24 District Proficiency 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73EB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Grandview Display" panose="020B0502040204020203" pitchFamily="34" charset="0"/>
                        </a:rPr>
                        <a:t>23-24 Dunbar Proficiency 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73EB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Grandview Display" panose="020B0502040204020203" pitchFamily="34" charset="0"/>
                        </a:rPr>
                        <a:t>24-25 Goal 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7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477354"/>
                  </a:ext>
                </a:extLst>
              </a:tr>
              <a:tr h="1815436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Grandview Display" panose="020B0502040204020203" pitchFamily="34" charset="0"/>
                        </a:rPr>
                        <a:t>OST ELA </a:t>
                      </a:r>
                      <a:endParaRPr lang="en-U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F7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Grandview Display" panose="020B0502040204020203" pitchFamily="34" charset="0"/>
                        </a:rPr>
                        <a:t>27%</a:t>
                      </a:r>
                      <a:endParaRPr lang="en-U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F7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Grandview Display" panose="020B0502040204020203" pitchFamily="34" charset="0"/>
                        </a:rPr>
                        <a:t>32%</a:t>
                      </a:r>
                      <a:endParaRPr lang="en-U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F7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Grandview Display" panose="020B0502040204020203" pitchFamily="34" charset="0"/>
                        </a:rPr>
                        <a:t>42%</a:t>
                      </a:r>
                      <a:endParaRPr lang="en-U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71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238846"/>
                  </a:ext>
                </a:extLst>
              </a:tr>
              <a:tr h="1357627"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Grandview Display" panose="020B0502040204020203" pitchFamily="34" charset="0"/>
                        </a:rPr>
                        <a:t>OST MATH</a:t>
                      </a:r>
                      <a:endParaRPr lang="en-U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B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Grandview Display" panose="020B0502040204020203" pitchFamily="34" charset="0"/>
                        </a:rPr>
                        <a:t>20%</a:t>
                      </a:r>
                      <a:endParaRPr lang="en-U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B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Grandview Display" panose="020B0502040204020203" pitchFamily="34" charset="0"/>
                        </a:rPr>
                        <a:t>63%</a:t>
                      </a:r>
                      <a:endParaRPr lang="en-U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B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>
                          <a:effectLst/>
                          <a:latin typeface="Grandview Display" panose="020B0502040204020203" pitchFamily="34" charset="0"/>
                        </a:rPr>
                        <a:t>71%</a:t>
                      </a:r>
                      <a:endParaRPr lang="en-US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087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565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6F368-3664-9EDD-FD04-D7F607D4C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AF2CB67-A87D-57A7-D015-C61653004543}"/>
              </a:ext>
            </a:extLst>
          </p:cNvPr>
          <p:cNvSpPr txBox="1">
            <a:spLocks/>
          </p:cNvSpPr>
          <p:nvPr/>
        </p:nvSpPr>
        <p:spPr>
          <a:xfrm>
            <a:off x="1113182" y="963339"/>
            <a:ext cx="9046817" cy="75332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>
                <a:solidFill>
                  <a:srgbClr val="34A7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De </a:t>
            </a:r>
            <a:r>
              <a:rPr lang="en-US" sz="3100" b="1" dirty="0" err="1">
                <a:solidFill>
                  <a:srgbClr val="34A7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Logros</a:t>
            </a:r>
            <a:r>
              <a:rPr lang="en-US" sz="3100" b="1" dirty="0">
                <a:solidFill>
                  <a:srgbClr val="34A7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b="1" dirty="0" err="1">
                <a:solidFill>
                  <a:srgbClr val="34A7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Academicos</a:t>
            </a:r>
            <a:r>
              <a:rPr lang="en-US" sz="3100" b="1" dirty="0">
                <a:solidFill>
                  <a:srgbClr val="34A7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b="1" dirty="0" err="1">
                <a:solidFill>
                  <a:srgbClr val="34A7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Enfoque</a:t>
            </a:r>
            <a:r>
              <a:rPr lang="en-US" sz="3100" b="1" dirty="0">
                <a:solidFill>
                  <a:srgbClr val="34A7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ELA</a:t>
            </a:r>
            <a:endParaRPr lang="en-US" sz="3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900" b="1" dirty="0">
              <a:solidFill>
                <a:srgbClr val="34A7D3"/>
              </a:solidFill>
              <a:latin typeface="Aptos" panose="020B0004020202020204" pitchFamily="34" charset="0"/>
              <a:ea typeface="Calibri Light"/>
              <a:cs typeface="Calibri Light"/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E9562FD3-B49C-37AE-BF90-F09F5379D571}"/>
              </a:ext>
            </a:extLst>
          </p:cNvPr>
          <p:cNvSpPr txBox="1">
            <a:spLocks/>
          </p:cNvSpPr>
          <p:nvPr/>
        </p:nvSpPr>
        <p:spPr>
          <a:xfrm>
            <a:off x="1113183" y="1845622"/>
            <a:ext cx="9382539" cy="32531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7B9EBF-1A60-D60A-09CF-CBBBDB7BEBCF}"/>
              </a:ext>
            </a:extLst>
          </p:cNvPr>
          <p:cNvSpPr/>
          <p:nvPr/>
        </p:nvSpPr>
        <p:spPr>
          <a:xfrm>
            <a:off x="0" y="0"/>
            <a:ext cx="669471" cy="6858000"/>
          </a:xfrm>
          <a:prstGeom prst="rect">
            <a:avLst/>
          </a:prstGeom>
          <a:solidFill>
            <a:srgbClr val="34A7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9CB9B-B844-8F7A-7FEA-FFE4E6F13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0A3-5248-6148-B7A2-2A687432A7B5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2C2E2-4DD0-9A9F-F71B-46FDD9AD98D5}"/>
              </a:ext>
            </a:extLst>
          </p:cNvPr>
          <p:cNvSpPr txBox="1"/>
          <p:nvPr/>
        </p:nvSpPr>
        <p:spPr>
          <a:xfrm>
            <a:off x="1111956" y="1845734"/>
            <a:ext cx="11082865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Nuevo plan de </a:t>
            </a:r>
            <a:r>
              <a:rPr lang="en-US" sz="3200" dirty="0" err="1"/>
              <a:t>estudios</a:t>
            </a:r>
            <a:r>
              <a:rPr lang="en-US" sz="3200" dirty="0"/>
              <a:t> de HMH para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/>
              <a:t>grados</a:t>
            </a:r>
            <a:r>
              <a:rPr lang="en-US" sz="3200" dirty="0"/>
              <a:t> K-8, que se </a:t>
            </a:r>
            <a:r>
              <a:rPr lang="en-US" sz="3200" dirty="0" err="1"/>
              <a:t>alinea</a:t>
            </a:r>
            <a:r>
              <a:rPr lang="en-US" sz="3200" dirty="0"/>
              <a:t> con la </a:t>
            </a:r>
            <a:r>
              <a:rPr lang="en-US" sz="3200" dirty="0" err="1"/>
              <a:t>ciencia</a:t>
            </a:r>
            <a:r>
              <a:rPr lang="en-US" sz="3200" dirty="0"/>
              <a:t> de la </a:t>
            </a:r>
            <a:r>
              <a:rPr lang="en-US" sz="3200" dirty="0" err="1"/>
              <a:t>lectura</a:t>
            </a:r>
            <a:endParaRPr lang="en-US" sz="3200" dirty="0" err="1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/>
              <a:t>Alfabetización</a:t>
            </a:r>
            <a:r>
              <a:rPr lang="en-US" sz="3200" dirty="0"/>
              <a:t> </a:t>
            </a:r>
            <a:r>
              <a:rPr lang="en-US" sz="3200" dirty="0" err="1"/>
              <a:t>estructurada</a:t>
            </a:r>
            <a:r>
              <a:rPr lang="en-US" sz="3200" dirty="0"/>
              <a:t> para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/>
              <a:t>grados</a:t>
            </a:r>
            <a:r>
              <a:rPr lang="en-US" sz="3200" dirty="0"/>
              <a:t> K-3</a:t>
            </a:r>
            <a:endParaRPr lang="en-US" sz="3200" dirty="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/>
              <a:t>Instrucción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grupos</a:t>
            </a:r>
            <a:r>
              <a:rPr lang="en-US" sz="3200" dirty="0"/>
              <a:t> </a:t>
            </a:r>
            <a:r>
              <a:rPr lang="en-US" sz="3200" dirty="0" err="1"/>
              <a:t>pequeños</a:t>
            </a:r>
            <a:endParaRPr lang="en-US" sz="3200" dirty="0" err="1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/>
              <a:t>Instrucción</a:t>
            </a:r>
            <a:r>
              <a:rPr lang="en-US" sz="3200" dirty="0"/>
              <a:t> </a:t>
            </a:r>
            <a:r>
              <a:rPr lang="en-US" sz="3200" dirty="0" err="1"/>
              <a:t>directa</a:t>
            </a:r>
            <a:r>
              <a:rPr lang="en-US" sz="3200" dirty="0"/>
              <a:t>, </a:t>
            </a:r>
            <a:r>
              <a:rPr lang="en-US" sz="3200" dirty="0" err="1"/>
              <a:t>modelado</a:t>
            </a:r>
            <a:r>
              <a:rPr lang="en-US" sz="3200" dirty="0"/>
              <a:t>, </a:t>
            </a:r>
            <a:r>
              <a:rPr lang="en-US" sz="3200" dirty="0" err="1"/>
              <a:t>práctica</a:t>
            </a:r>
            <a:r>
              <a:rPr lang="en-US" sz="3200" dirty="0"/>
              <a:t> </a:t>
            </a:r>
            <a:r>
              <a:rPr lang="en-US" sz="3200" dirty="0" err="1"/>
              <a:t>guiada</a:t>
            </a:r>
            <a:r>
              <a:rPr lang="en-US" sz="3200" dirty="0"/>
              <a:t>, </a:t>
            </a:r>
            <a:r>
              <a:rPr lang="en-US" sz="3200" dirty="0" err="1"/>
              <a:t>retroalimentación</a:t>
            </a:r>
            <a:r>
              <a:rPr lang="en-US" sz="3200" dirty="0"/>
              <a:t> y </a:t>
            </a:r>
            <a:r>
              <a:rPr lang="en-US" sz="3200" dirty="0" err="1"/>
              <a:t>práctica</a:t>
            </a:r>
            <a:r>
              <a:rPr lang="en-US" sz="3200" dirty="0"/>
              <a:t> </a:t>
            </a:r>
            <a:r>
              <a:rPr lang="en-US" sz="3200" dirty="0" err="1"/>
              <a:t>independiente</a:t>
            </a:r>
            <a:r>
              <a:rPr lang="en-US" sz="3200" dirty="0"/>
              <a:t>.</a:t>
            </a:r>
            <a:endParaRPr lang="en-US" sz="32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2798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6F368-3664-9EDD-FD04-D7F607D4C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AF2CB67-A87D-57A7-D015-C61653004543}"/>
              </a:ext>
            </a:extLst>
          </p:cNvPr>
          <p:cNvSpPr txBox="1">
            <a:spLocks/>
          </p:cNvSpPr>
          <p:nvPr/>
        </p:nvSpPr>
        <p:spPr>
          <a:xfrm>
            <a:off x="1113182" y="963339"/>
            <a:ext cx="9046817" cy="75332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34A7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Nueva </a:t>
            </a:r>
            <a:r>
              <a:rPr lang="es-VE" sz="4000" b="1" dirty="0">
                <a:solidFill>
                  <a:srgbClr val="34A7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información</a:t>
            </a:r>
            <a:r>
              <a:rPr lang="en-US" sz="4000" b="1" dirty="0">
                <a:solidFill>
                  <a:srgbClr val="34A7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s-VE" sz="4000" b="1" dirty="0">
                <a:solidFill>
                  <a:srgbClr val="34A7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 año </a:t>
            </a:r>
            <a:r>
              <a:rPr lang="en-US" sz="4000" b="1" dirty="0">
                <a:solidFill>
                  <a:srgbClr val="34A7D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escolar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E9562FD3-B49C-37AE-BF90-F09F5379D571}"/>
              </a:ext>
            </a:extLst>
          </p:cNvPr>
          <p:cNvSpPr txBox="1">
            <a:spLocks/>
          </p:cNvSpPr>
          <p:nvPr/>
        </p:nvSpPr>
        <p:spPr>
          <a:xfrm>
            <a:off x="1113183" y="1845622"/>
            <a:ext cx="9382539" cy="32531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7B9EBF-1A60-D60A-09CF-CBBBDB7BEBCF}"/>
              </a:ext>
            </a:extLst>
          </p:cNvPr>
          <p:cNvSpPr/>
          <p:nvPr/>
        </p:nvSpPr>
        <p:spPr>
          <a:xfrm>
            <a:off x="0" y="0"/>
            <a:ext cx="669471" cy="6858000"/>
          </a:xfrm>
          <a:prstGeom prst="rect">
            <a:avLst/>
          </a:prstGeom>
          <a:solidFill>
            <a:srgbClr val="34A7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9CB9B-B844-8F7A-7FEA-FFE4E6F13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20A3-5248-6148-B7A2-2A687432A7B5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B9B0F-1FE8-1288-58EC-CC33036F1836}"/>
              </a:ext>
            </a:extLst>
          </p:cNvPr>
          <p:cNvSpPr txBox="1"/>
          <p:nvPr/>
        </p:nvSpPr>
        <p:spPr>
          <a:xfrm>
            <a:off x="1111828" y="1846119"/>
            <a:ext cx="8492835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3200" dirty="0">
                <a:cs typeface="Calibri" panose="020F0502020204030204"/>
              </a:rPr>
              <a:t>Materiales didácticos de alta calidad en todas las escuelas, aulas y grados
Plan de estudios de Literatura
Portal electrónico de calificaciones, acceso para padres se llama “</a:t>
            </a:r>
            <a:r>
              <a:rPr lang="es-ES" sz="3200" dirty="0" err="1">
                <a:cs typeface="Calibri" panose="020F0502020204030204"/>
              </a:rPr>
              <a:t>MyPowerHub</a:t>
            </a:r>
            <a:r>
              <a:rPr lang="es-ES" sz="3200" dirty="0">
                <a:cs typeface="Calibri" panose="020F0502020204030204"/>
              </a:rPr>
              <a:t>”
Protocolos de teléfonos móviles del estudiante</a:t>
            </a:r>
            <a:endParaRPr lang="en-US" sz="32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12198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C14A071E73374BBE001B0E5B81B187" ma:contentTypeVersion="11" ma:contentTypeDescription="Create a new document." ma:contentTypeScope="" ma:versionID="ddc126fa92916c107ad8239081730df9">
  <xsd:schema xmlns:xsd="http://www.w3.org/2001/XMLSchema" xmlns:xs="http://www.w3.org/2001/XMLSchema" xmlns:p="http://schemas.microsoft.com/office/2006/metadata/properties" xmlns:ns2="edafbbbb-6496-4855-b4cd-100df9d7c097" xmlns:ns3="541f11a4-cf6b-43d7-8a8c-2d1fcdb64884" targetNamespace="http://schemas.microsoft.com/office/2006/metadata/properties" ma:root="true" ma:fieldsID="6e0e9d074cb2bb2eb2c61f7df961291b" ns2:_="" ns3:_="">
    <xsd:import namespace="edafbbbb-6496-4855-b4cd-100df9d7c097"/>
    <xsd:import namespace="541f11a4-cf6b-43d7-8a8c-2d1fcdb648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afbbbb-6496-4855-b4cd-100df9d7c0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93b1adf-0bc2-4077-b551-6545c04715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1f11a4-cf6b-43d7-8a8c-2d1fcdb6488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a8d69630-4bb3-494d-9478-00c501a12da2}" ma:internalName="TaxCatchAll" ma:showField="CatchAllData" ma:web="541f11a4-cf6b-43d7-8a8c-2d1fcdb648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1f11a4-cf6b-43d7-8a8c-2d1fcdb64884" xsi:nil="true"/>
    <lcf76f155ced4ddcb4097134ff3c332f xmlns="edafbbbb-6496-4855-b4cd-100df9d7c09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4D16BA-7988-4725-A5A7-0AE62B1158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afbbbb-6496-4855-b4cd-100df9d7c097"/>
    <ds:schemaRef ds:uri="541f11a4-cf6b-43d7-8a8c-2d1fcdb64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33AB12-B734-4EFB-82B7-DED163F8D0FB}">
  <ds:schemaRefs>
    <ds:schemaRef ds:uri="http://schemas.microsoft.com/office/2006/metadata/properties"/>
    <ds:schemaRef ds:uri="http://schemas.microsoft.com/office/infopath/2007/PartnerControls"/>
    <ds:schemaRef ds:uri="541f11a4-cf6b-43d7-8a8c-2d1fcdb64884"/>
    <ds:schemaRef ds:uri="edafbbbb-6496-4855-b4cd-100df9d7c097"/>
  </ds:schemaRefs>
</ds:datastoreItem>
</file>

<file path=customXml/itemProps3.xml><?xml version="1.0" encoding="utf-8"?>
<ds:datastoreItem xmlns:ds="http://schemas.openxmlformats.org/officeDocument/2006/customXml" ds:itemID="{F2489876-61EC-49E7-B579-F89E1D19FC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3653</TotalTime>
  <Words>1457</Words>
  <Application>Microsoft Office PowerPoint</Application>
  <PresentationFormat>Widescreen</PresentationFormat>
  <Paragraphs>150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Aptos</vt:lpstr>
      <vt:lpstr>Arial,Sans-Serif</vt:lpstr>
      <vt:lpstr>Times New Roman</vt:lpstr>
      <vt:lpstr>Grandview Display</vt:lpstr>
      <vt:lpstr>Calibri Light</vt:lpstr>
      <vt:lpstr>Courier New</vt:lpstr>
      <vt:lpstr>Arial</vt:lpstr>
      <vt:lpstr>Calibri</vt:lpstr>
      <vt:lpstr>Segoe UI</vt:lpstr>
      <vt:lpstr>Office Theme</vt:lpstr>
      <vt:lpstr>Bienvenidos al “OPEN HOUSE”</vt:lpstr>
      <vt:lpstr>PowerPoint Presentation</vt:lpstr>
      <vt:lpstr>Visión del CMSD  En nuestra búsqueda de un sistema de educación más justo, equitativo y bueno, queremos que a cada uno de nuestros estudiantes, tanto a cada uno de nuestros académicos como a cada uno de sus educadores, se les presenten, individual y colectivamente, tareas académicamente / intelectualmente complejas que sean dignas de su lucha productiva y les permitan oportunidades auténticas de demostrar su trabajo y su aprendizaje de contenido académico y habilidades transferibles en un ambiente alegre y aventurero.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Recordatorio "FATHER’S WALK"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 Haehn</dc:creator>
  <cp:lastModifiedBy>Keyla Mercado Rolon</cp:lastModifiedBy>
  <cp:revision>1065</cp:revision>
  <dcterms:created xsi:type="dcterms:W3CDTF">2024-01-03T20:16:37Z</dcterms:created>
  <dcterms:modified xsi:type="dcterms:W3CDTF">2024-09-16T20:52:44Z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0x01010051C14A071E73374BBE001B0E5B81B187</vt:lpwstr>
  </property>
</Properties>
</file>